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0" r:id="rId2"/>
  </p:sldIdLst>
  <p:sldSz cx="30275213" cy="42811700"/>
  <p:notesSz cx="6858000" cy="9144000"/>
  <p:defaultTextStyle>
    <a:defPPr>
      <a:defRPr lang="en-US"/>
    </a:defPPr>
    <a:lvl1pPr marL="0" algn="l" defTabSz="2088170" rtl="0" eaLnBrk="1" latinLnBrk="0" hangingPunct="1">
      <a:defRPr sz="8200" kern="1200">
        <a:solidFill>
          <a:schemeClr val="tx1"/>
        </a:solidFill>
        <a:latin typeface="+mn-lt"/>
        <a:ea typeface="+mn-ea"/>
        <a:cs typeface="+mn-cs"/>
      </a:defRPr>
    </a:lvl1pPr>
    <a:lvl2pPr marL="2088170" algn="l" defTabSz="2088170" rtl="0" eaLnBrk="1" latinLnBrk="0" hangingPunct="1">
      <a:defRPr sz="8200" kern="1200">
        <a:solidFill>
          <a:schemeClr val="tx1"/>
        </a:solidFill>
        <a:latin typeface="+mn-lt"/>
        <a:ea typeface="+mn-ea"/>
        <a:cs typeface="+mn-cs"/>
      </a:defRPr>
    </a:lvl2pPr>
    <a:lvl3pPr marL="4176339" algn="l" defTabSz="2088170" rtl="0" eaLnBrk="1" latinLnBrk="0" hangingPunct="1">
      <a:defRPr sz="8200" kern="1200">
        <a:solidFill>
          <a:schemeClr val="tx1"/>
        </a:solidFill>
        <a:latin typeface="+mn-lt"/>
        <a:ea typeface="+mn-ea"/>
        <a:cs typeface="+mn-cs"/>
      </a:defRPr>
    </a:lvl3pPr>
    <a:lvl4pPr marL="6264509" algn="l" defTabSz="2088170" rtl="0" eaLnBrk="1" latinLnBrk="0" hangingPunct="1">
      <a:defRPr sz="8200" kern="1200">
        <a:solidFill>
          <a:schemeClr val="tx1"/>
        </a:solidFill>
        <a:latin typeface="+mn-lt"/>
        <a:ea typeface="+mn-ea"/>
        <a:cs typeface="+mn-cs"/>
      </a:defRPr>
    </a:lvl4pPr>
    <a:lvl5pPr marL="8352678" algn="l" defTabSz="2088170" rtl="0" eaLnBrk="1" latinLnBrk="0" hangingPunct="1">
      <a:defRPr sz="8200" kern="1200">
        <a:solidFill>
          <a:schemeClr val="tx1"/>
        </a:solidFill>
        <a:latin typeface="+mn-lt"/>
        <a:ea typeface="+mn-ea"/>
        <a:cs typeface="+mn-cs"/>
      </a:defRPr>
    </a:lvl5pPr>
    <a:lvl6pPr marL="10440848" algn="l" defTabSz="2088170" rtl="0" eaLnBrk="1" latinLnBrk="0" hangingPunct="1">
      <a:defRPr sz="8200" kern="1200">
        <a:solidFill>
          <a:schemeClr val="tx1"/>
        </a:solidFill>
        <a:latin typeface="+mn-lt"/>
        <a:ea typeface="+mn-ea"/>
        <a:cs typeface="+mn-cs"/>
      </a:defRPr>
    </a:lvl6pPr>
    <a:lvl7pPr marL="12529017" algn="l" defTabSz="2088170" rtl="0" eaLnBrk="1" latinLnBrk="0" hangingPunct="1">
      <a:defRPr sz="8200" kern="1200">
        <a:solidFill>
          <a:schemeClr val="tx1"/>
        </a:solidFill>
        <a:latin typeface="+mn-lt"/>
        <a:ea typeface="+mn-ea"/>
        <a:cs typeface="+mn-cs"/>
      </a:defRPr>
    </a:lvl7pPr>
    <a:lvl8pPr marL="14617187" algn="l" defTabSz="2088170" rtl="0" eaLnBrk="1" latinLnBrk="0" hangingPunct="1">
      <a:defRPr sz="8200" kern="1200">
        <a:solidFill>
          <a:schemeClr val="tx1"/>
        </a:solidFill>
        <a:latin typeface="+mn-lt"/>
        <a:ea typeface="+mn-ea"/>
        <a:cs typeface="+mn-cs"/>
      </a:defRPr>
    </a:lvl8pPr>
    <a:lvl9pPr marL="16705356" algn="l" defTabSz="2088170"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4">
          <p15:clr>
            <a:srgbClr val="A4A3A4"/>
          </p15:clr>
        </p15:guide>
        <p15:guide id="2"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02"/>
    <p:restoredTop sz="91982"/>
  </p:normalViewPr>
  <p:slideViewPr>
    <p:cSldViewPr snapToGrid="0" snapToObjects="1">
      <p:cViewPr>
        <p:scale>
          <a:sx n="57" d="100"/>
          <a:sy n="57" d="100"/>
        </p:scale>
        <p:origin x="160" y="-3320"/>
      </p:cViewPr>
      <p:guideLst>
        <p:guide orient="horz" pos="13484"/>
        <p:guide pos="953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tiff>
</file>

<file path=ppt/media/image2.jpe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721645-7690-E445-9EB8-DB396DD0BD3C}" type="datetimeFigureOut">
              <a:rPr lang="en-US" smtClean="0"/>
              <a:t>9/4/20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10D1F8-BF9D-FF4E-BBCF-F613C51C86CB}" type="slidenum">
              <a:rPr lang="en-US" smtClean="0"/>
              <a:t>‹#›</a:t>
            </a:fld>
            <a:endParaRPr lang="en-US"/>
          </a:p>
        </p:txBody>
      </p:sp>
    </p:spTree>
    <p:extLst>
      <p:ext uri="{BB962C8B-B14F-4D97-AF65-F5344CB8AC3E}">
        <p14:creationId xmlns:p14="http://schemas.microsoft.com/office/powerpoint/2010/main" val="1690009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310D1F8-BF9D-FF4E-BBCF-F613C51C86CB}" type="slidenum">
              <a:rPr lang="en-US" smtClean="0"/>
              <a:t>1</a:t>
            </a:fld>
            <a:endParaRPr lang="en-US"/>
          </a:p>
        </p:txBody>
      </p:sp>
    </p:spTree>
    <p:extLst>
      <p:ext uri="{BB962C8B-B14F-4D97-AF65-F5344CB8AC3E}">
        <p14:creationId xmlns:p14="http://schemas.microsoft.com/office/powerpoint/2010/main" val="3846973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296606" y="2803606"/>
            <a:ext cx="17244978" cy="1558519"/>
          </a:xfrm>
          <a:prstGeom prst="rect">
            <a:avLst/>
          </a:prstGeom>
        </p:spPr>
        <p:txBody>
          <a:bodyPr/>
          <a:lstStyle>
            <a:lvl1pPr algn="l">
              <a:defRPr sz="10000" b="1" i="0">
                <a:solidFill>
                  <a:schemeClr val="bg1"/>
                </a:solidFill>
                <a:latin typeface="Helvetica Neue"/>
                <a:cs typeface="Helvetica Neue"/>
              </a:defRPr>
            </a:lvl1pPr>
          </a:lstStyle>
          <a:p>
            <a:r>
              <a:rPr lang="en-GB" dirty="0"/>
              <a:t>Headline</a:t>
            </a:r>
            <a:endParaRPr lang="en-US" dirty="0"/>
          </a:p>
        </p:txBody>
      </p:sp>
      <p:sp>
        <p:nvSpPr>
          <p:cNvPr id="3" name="Subtitle 2"/>
          <p:cNvSpPr>
            <a:spLocks noGrp="1"/>
          </p:cNvSpPr>
          <p:nvPr>
            <p:ph type="subTitle" idx="1" hasCustomPrompt="1"/>
          </p:nvPr>
        </p:nvSpPr>
        <p:spPr>
          <a:xfrm>
            <a:off x="1296605" y="4341487"/>
            <a:ext cx="17244979" cy="1119513"/>
          </a:xfrm>
          <a:prstGeom prst="rect">
            <a:avLst/>
          </a:prstGeom>
        </p:spPr>
        <p:txBody>
          <a:bodyPr/>
          <a:lstStyle>
            <a:lvl1pPr marL="0" indent="0" algn="l">
              <a:buNone/>
              <a:defRPr sz="4800">
                <a:solidFill>
                  <a:srgbClr val="FFFFFF"/>
                </a:solidFill>
                <a:latin typeface="Helvetica Neue"/>
                <a:cs typeface="Helvetica Neue"/>
              </a:defRPr>
            </a:lvl1pPr>
            <a:lvl2pPr marL="2088170" indent="0" algn="ctr">
              <a:buNone/>
              <a:defRPr>
                <a:solidFill>
                  <a:schemeClr val="tx1">
                    <a:tint val="75000"/>
                  </a:schemeClr>
                </a:solidFill>
              </a:defRPr>
            </a:lvl2pPr>
            <a:lvl3pPr marL="4176339" indent="0" algn="ctr">
              <a:buNone/>
              <a:defRPr>
                <a:solidFill>
                  <a:schemeClr val="tx1">
                    <a:tint val="75000"/>
                  </a:schemeClr>
                </a:solidFill>
              </a:defRPr>
            </a:lvl3pPr>
            <a:lvl4pPr marL="6264509" indent="0" algn="ctr">
              <a:buNone/>
              <a:defRPr>
                <a:solidFill>
                  <a:schemeClr val="tx1">
                    <a:tint val="75000"/>
                  </a:schemeClr>
                </a:solidFill>
              </a:defRPr>
            </a:lvl4pPr>
            <a:lvl5pPr marL="8352678" indent="0" algn="ctr">
              <a:buNone/>
              <a:defRPr>
                <a:solidFill>
                  <a:schemeClr val="tx1">
                    <a:tint val="75000"/>
                  </a:schemeClr>
                </a:solidFill>
              </a:defRPr>
            </a:lvl5pPr>
            <a:lvl6pPr marL="10440848" indent="0" algn="ctr">
              <a:buNone/>
              <a:defRPr>
                <a:solidFill>
                  <a:schemeClr val="tx1">
                    <a:tint val="75000"/>
                  </a:schemeClr>
                </a:solidFill>
              </a:defRPr>
            </a:lvl6pPr>
            <a:lvl7pPr marL="12529017" indent="0" algn="ctr">
              <a:buNone/>
              <a:defRPr>
                <a:solidFill>
                  <a:schemeClr val="tx1">
                    <a:tint val="75000"/>
                  </a:schemeClr>
                </a:solidFill>
              </a:defRPr>
            </a:lvl7pPr>
            <a:lvl8pPr marL="14617187" indent="0" algn="ctr">
              <a:buNone/>
              <a:defRPr>
                <a:solidFill>
                  <a:schemeClr val="tx1">
                    <a:tint val="75000"/>
                  </a:schemeClr>
                </a:solidFill>
              </a:defRPr>
            </a:lvl8pPr>
            <a:lvl9pPr marL="16705356" indent="0" algn="ctr">
              <a:buNone/>
              <a:defRPr>
                <a:solidFill>
                  <a:schemeClr val="tx1">
                    <a:tint val="75000"/>
                  </a:schemeClr>
                </a:solidFill>
              </a:defRPr>
            </a:lvl9pPr>
          </a:lstStyle>
          <a:p>
            <a:r>
              <a:rPr lang="en-GB" dirty="0"/>
              <a:t>Second headline</a:t>
            </a:r>
            <a:endParaRPr lang="en-US" dirty="0"/>
          </a:p>
        </p:txBody>
      </p:sp>
      <p:sp>
        <p:nvSpPr>
          <p:cNvPr id="8" name="Text Placeholder 7"/>
          <p:cNvSpPr>
            <a:spLocks noGrp="1"/>
          </p:cNvSpPr>
          <p:nvPr>
            <p:ph type="body" sz="quarter" idx="10" hasCustomPrompt="1"/>
          </p:nvPr>
        </p:nvSpPr>
        <p:spPr>
          <a:xfrm>
            <a:off x="1296605" y="429080"/>
            <a:ext cx="17244979" cy="565150"/>
          </a:xfrm>
          <a:prstGeom prst="rect">
            <a:avLst/>
          </a:prstGeom>
        </p:spPr>
        <p:txBody>
          <a:bodyPr vert="horz"/>
          <a:lstStyle>
            <a:lvl1pPr marL="0" indent="0">
              <a:buNone/>
              <a:defRPr sz="3400">
                <a:solidFill>
                  <a:srgbClr val="FFFFFF"/>
                </a:solidFill>
                <a:latin typeface="Helvetica Neue"/>
                <a:cs typeface="Helvetica Neue"/>
              </a:defRPr>
            </a:lvl1pPr>
            <a:lvl2pPr marL="2088170" indent="0">
              <a:buNone/>
              <a:defRPr sz="2800">
                <a:solidFill>
                  <a:srgbClr val="FFFFFF"/>
                </a:solidFill>
                <a:latin typeface="Arial"/>
                <a:cs typeface="Arial"/>
              </a:defRPr>
            </a:lvl2pPr>
          </a:lstStyle>
          <a:p>
            <a:pPr lvl="0"/>
            <a:r>
              <a:rPr lang="en-GB" dirty="0"/>
              <a:t>Author 1 (Author 2…)</a:t>
            </a:r>
          </a:p>
        </p:txBody>
      </p:sp>
      <p:sp>
        <p:nvSpPr>
          <p:cNvPr id="10" name="Content Placeholder 9"/>
          <p:cNvSpPr>
            <a:spLocks noGrp="1"/>
          </p:cNvSpPr>
          <p:nvPr>
            <p:ph sz="quarter" idx="11" hasCustomPrompt="1"/>
          </p:nvPr>
        </p:nvSpPr>
        <p:spPr>
          <a:xfrm>
            <a:off x="1296606" y="1187451"/>
            <a:ext cx="17244978" cy="374649"/>
          </a:xfrm>
          <a:prstGeom prst="rect">
            <a:avLst/>
          </a:prstGeom>
        </p:spPr>
        <p:txBody>
          <a:bodyPr vert="horz"/>
          <a:lstStyle>
            <a:lvl1pPr marL="0" indent="0">
              <a:buNone/>
              <a:defRPr sz="2000" baseline="0">
                <a:solidFill>
                  <a:srgbClr val="FFFFFF"/>
                </a:solidFill>
                <a:latin typeface="Helvetica Neue"/>
                <a:cs typeface="Helvetica Neue"/>
              </a:defRPr>
            </a:lvl1pPr>
            <a:lvl2pPr marL="2088170" indent="0">
              <a:buNone/>
              <a:defRPr sz="900"/>
            </a:lvl2pPr>
            <a:lvl3pPr marL="4176339" indent="0">
              <a:buNone/>
              <a:defRPr sz="900"/>
            </a:lvl3pPr>
            <a:lvl4pPr marL="6264508" indent="0">
              <a:buNone/>
              <a:defRPr sz="900"/>
            </a:lvl4pPr>
            <a:lvl5pPr marL="8352678" indent="0">
              <a:buNone/>
              <a:defRPr sz="900"/>
            </a:lvl5pPr>
          </a:lstStyle>
          <a:p>
            <a:pPr lvl="0"/>
            <a:r>
              <a:rPr lang="en-GB" dirty="0"/>
              <a:t>(1) Institute, address</a:t>
            </a:r>
            <a:endParaRPr lang="en-US" dirty="0"/>
          </a:p>
        </p:txBody>
      </p:sp>
      <p:sp>
        <p:nvSpPr>
          <p:cNvPr id="12" name="Content Placeholder 11"/>
          <p:cNvSpPr>
            <a:spLocks noGrp="1"/>
          </p:cNvSpPr>
          <p:nvPr>
            <p:ph sz="quarter" idx="12" hasCustomPrompt="1"/>
          </p:nvPr>
        </p:nvSpPr>
        <p:spPr>
          <a:xfrm>
            <a:off x="1296606" y="1568450"/>
            <a:ext cx="17244978" cy="438150"/>
          </a:xfrm>
          <a:prstGeom prst="rect">
            <a:avLst/>
          </a:prstGeom>
        </p:spPr>
        <p:txBody>
          <a:bodyPr vert="horz"/>
          <a:lstStyle>
            <a:lvl1pPr marL="0" indent="0">
              <a:buNone/>
              <a:defRPr sz="2000">
                <a:solidFill>
                  <a:srgbClr val="FFFFFF"/>
                </a:solidFill>
                <a:latin typeface="Helvetica Neue"/>
                <a:cs typeface="Helvetica Neue"/>
              </a:defRPr>
            </a:lvl1pPr>
            <a:lvl2pPr>
              <a:defRPr sz="2000"/>
            </a:lvl2pPr>
            <a:lvl3pPr>
              <a:defRPr sz="2000"/>
            </a:lvl3pPr>
            <a:lvl4pPr>
              <a:defRPr sz="2000"/>
            </a:lvl4pPr>
            <a:lvl5pPr>
              <a:defRPr sz="2000"/>
            </a:lvl5pPr>
          </a:lstStyle>
          <a:p>
            <a:pPr lvl="0"/>
            <a:r>
              <a:rPr lang="en-GB" dirty="0"/>
              <a:t>(2) Institute, address</a:t>
            </a:r>
            <a:endParaRPr lang="en-US" dirty="0"/>
          </a:p>
        </p:txBody>
      </p:sp>
    </p:spTree>
    <p:extLst>
      <p:ext uri="{BB962C8B-B14F-4D97-AF65-F5344CB8AC3E}">
        <p14:creationId xmlns:p14="http://schemas.microsoft.com/office/powerpoint/2010/main" val="35746415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1" y="9051"/>
            <a:ext cx="30275213" cy="5461469"/>
          </a:xfrm>
          <a:prstGeom prst="rect">
            <a:avLst/>
          </a:prstGeom>
          <a:solidFill>
            <a:srgbClr val="006663"/>
          </a:solidFill>
        </p:spPr>
        <p:style>
          <a:lnRef idx="1">
            <a:schemeClr val="accent1"/>
          </a:lnRef>
          <a:fillRef idx="3">
            <a:schemeClr val="accent1"/>
          </a:fillRef>
          <a:effectRef idx="2">
            <a:schemeClr val="accent1"/>
          </a:effectRef>
          <a:fontRef idx="minor">
            <a:schemeClr val="lt1"/>
          </a:fontRef>
        </p:style>
        <p:txBody>
          <a:bodyPr lIns="298269" tIns="149137" rIns="298269" bIns="149137" rtlCol="0" anchor="ctr"/>
          <a:lstStyle/>
          <a:p>
            <a:pPr algn="ctr"/>
            <a:endParaRPr lang="en-US"/>
          </a:p>
        </p:txBody>
      </p:sp>
      <p:pic>
        <p:nvPicPr>
          <p:cNvPr id="8" name="Picture 7" descr="EMBL_EBI_CMYK_reversed.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846450" y="1528823"/>
            <a:ext cx="8131116" cy="2514227"/>
          </a:xfrm>
          <a:prstGeom prst="rect">
            <a:avLst/>
          </a:prstGeom>
        </p:spPr>
      </p:pic>
      <p:sp>
        <p:nvSpPr>
          <p:cNvPr id="9" name="Text Placeholder 17"/>
          <p:cNvSpPr txBox="1">
            <a:spLocks/>
          </p:cNvSpPr>
          <p:nvPr userDrawn="1"/>
        </p:nvSpPr>
        <p:spPr>
          <a:xfrm>
            <a:off x="20042834" y="40858701"/>
            <a:ext cx="9754369" cy="1483460"/>
          </a:xfrm>
          <a:prstGeom prst="rect">
            <a:avLst/>
          </a:prstGeom>
          <a:ln>
            <a:noFill/>
          </a:ln>
        </p:spPr>
        <p:txBody>
          <a:bodyPr lIns="298269" tIns="149137" rIns="298269" bIns="149137">
            <a:noAutofit/>
          </a:bodyPr>
          <a:lstStyle>
            <a:lvl1pPr marL="0" indent="0" algn="l" defTabSz="640080" rtl="0" eaLnBrk="1" latinLnBrk="0" hangingPunct="1">
              <a:spcBef>
                <a:spcPct val="20000"/>
              </a:spcBef>
              <a:buFont typeface="Arial"/>
              <a:buNone/>
              <a:tabLst>
                <a:tab pos="1524000" algn="l"/>
              </a:tabLst>
              <a:defRPr sz="600" b="0" kern="1200" baseline="0">
                <a:solidFill>
                  <a:srgbClr val="006666"/>
                </a:solidFill>
                <a:latin typeface="Arial"/>
                <a:ea typeface="+mn-ea"/>
                <a:cs typeface="Arial"/>
              </a:defRPr>
            </a:lvl1pPr>
            <a:lvl2pPr marL="640080" indent="0" algn="l" defTabSz="640080" rtl="0" eaLnBrk="1" latinLnBrk="0" hangingPunct="1">
              <a:spcBef>
                <a:spcPct val="20000"/>
              </a:spcBef>
              <a:buFont typeface="Arial"/>
              <a:buNone/>
              <a:defRPr sz="800" kern="1200">
                <a:solidFill>
                  <a:srgbClr val="006666"/>
                </a:solidFill>
                <a:latin typeface="+mn-lt"/>
                <a:ea typeface="+mn-ea"/>
                <a:cs typeface="+mn-cs"/>
              </a:defRPr>
            </a:lvl2pPr>
            <a:lvl3pPr marL="1280160" indent="0" algn="l" defTabSz="640080" rtl="0" eaLnBrk="1" latinLnBrk="0" hangingPunct="1">
              <a:spcBef>
                <a:spcPct val="20000"/>
              </a:spcBef>
              <a:buFont typeface="Arial"/>
              <a:buNone/>
              <a:defRPr sz="800" kern="1200">
                <a:solidFill>
                  <a:srgbClr val="006666"/>
                </a:solidFill>
                <a:latin typeface="+mn-lt"/>
                <a:ea typeface="+mn-ea"/>
                <a:cs typeface="+mn-cs"/>
              </a:defRPr>
            </a:lvl3pPr>
            <a:lvl4pPr marL="1920240" indent="0" algn="l" defTabSz="640080" rtl="0" eaLnBrk="1" latinLnBrk="0" hangingPunct="1">
              <a:spcBef>
                <a:spcPct val="20000"/>
              </a:spcBef>
              <a:buFont typeface="Arial"/>
              <a:buNone/>
              <a:defRPr sz="800" kern="1200">
                <a:solidFill>
                  <a:srgbClr val="006666"/>
                </a:solidFill>
                <a:latin typeface="+mn-lt"/>
                <a:ea typeface="+mn-ea"/>
                <a:cs typeface="+mn-cs"/>
              </a:defRPr>
            </a:lvl4pPr>
            <a:lvl5pPr marL="2560320" indent="0" algn="l" defTabSz="640080" rtl="0" eaLnBrk="1" latinLnBrk="0" hangingPunct="1">
              <a:spcBef>
                <a:spcPct val="20000"/>
              </a:spcBef>
              <a:buFont typeface="Arial"/>
              <a:buNone/>
              <a:defRPr sz="800" kern="1200">
                <a:solidFill>
                  <a:srgbClr val="006666"/>
                </a:solidFill>
                <a:latin typeface="+mn-lt"/>
                <a:ea typeface="+mn-ea"/>
                <a:cs typeface="+mn-cs"/>
              </a:defRPr>
            </a:lvl5pPr>
            <a:lvl6pPr marL="3520440" indent="-320040" algn="l" defTabSz="640080" rtl="0" eaLnBrk="1" latinLnBrk="0" hangingPunct="1">
              <a:spcBef>
                <a:spcPct val="20000"/>
              </a:spcBef>
              <a:buFont typeface="Arial"/>
              <a:buChar char="•"/>
              <a:defRPr sz="2800" kern="1200">
                <a:solidFill>
                  <a:schemeClr val="tx1"/>
                </a:solidFill>
                <a:latin typeface="+mn-lt"/>
                <a:ea typeface="+mn-ea"/>
                <a:cs typeface="+mn-cs"/>
              </a:defRPr>
            </a:lvl6pPr>
            <a:lvl7pPr marL="4160520" indent="-320040" algn="l" defTabSz="640080" rtl="0" eaLnBrk="1" latinLnBrk="0" hangingPunct="1">
              <a:spcBef>
                <a:spcPct val="20000"/>
              </a:spcBef>
              <a:buFont typeface="Arial"/>
              <a:buChar char="•"/>
              <a:defRPr sz="2800" kern="1200">
                <a:solidFill>
                  <a:schemeClr val="tx1"/>
                </a:solidFill>
                <a:latin typeface="+mn-lt"/>
                <a:ea typeface="+mn-ea"/>
                <a:cs typeface="+mn-cs"/>
              </a:defRPr>
            </a:lvl7pPr>
            <a:lvl8pPr marL="4800600" indent="-320040" algn="l" defTabSz="640080" rtl="0" eaLnBrk="1" latinLnBrk="0" hangingPunct="1">
              <a:spcBef>
                <a:spcPct val="20000"/>
              </a:spcBef>
              <a:buFont typeface="Arial"/>
              <a:buChar char="•"/>
              <a:defRPr sz="2800" kern="1200">
                <a:solidFill>
                  <a:schemeClr val="tx1"/>
                </a:solidFill>
                <a:latin typeface="+mn-lt"/>
                <a:ea typeface="+mn-ea"/>
                <a:cs typeface="+mn-cs"/>
              </a:defRPr>
            </a:lvl8pPr>
            <a:lvl9pPr marL="5440680" indent="-320040" algn="l" defTabSz="640080" rtl="0" eaLnBrk="1" latinLnBrk="0" hangingPunct="1">
              <a:spcBef>
                <a:spcPct val="20000"/>
              </a:spcBef>
              <a:buFont typeface="Arial"/>
              <a:buChar char="•"/>
              <a:defRPr sz="2800" kern="1200">
                <a:solidFill>
                  <a:schemeClr val="tx1"/>
                </a:solidFill>
                <a:latin typeface="+mn-lt"/>
                <a:ea typeface="+mn-ea"/>
                <a:cs typeface="+mn-cs"/>
              </a:defRPr>
            </a:lvl9pPr>
          </a:lstStyle>
          <a:p>
            <a:r>
              <a:rPr lang="en-GB" sz="2000" kern="1200" spc="0" dirty="0">
                <a:solidFill>
                  <a:srgbClr val="006666"/>
                </a:solidFill>
                <a:latin typeface="Helvetica Neue"/>
                <a:cs typeface="Helvetica Neue"/>
              </a:rPr>
              <a:t>European Bioinformatics</a:t>
            </a:r>
            <a:r>
              <a:rPr lang="en-GB" sz="2000" kern="1200" spc="0" baseline="0" dirty="0">
                <a:solidFill>
                  <a:srgbClr val="006666"/>
                </a:solidFill>
                <a:latin typeface="Helvetica Neue"/>
                <a:cs typeface="Helvetica Neue"/>
              </a:rPr>
              <a:t> Institute</a:t>
            </a:r>
            <a:r>
              <a:rPr lang="en-GB" sz="2000" kern="1200" spc="0" dirty="0">
                <a:solidFill>
                  <a:srgbClr val="006666"/>
                </a:solidFill>
                <a:latin typeface="Helvetica Neue"/>
                <a:cs typeface="Helvetica Neue"/>
              </a:rPr>
              <a:t>			Tel. +44 (0) 1223 494 444</a:t>
            </a:r>
            <a:br>
              <a:rPr lang="en-GB" sz="2000" kern="1200" spc="0" dirty="0">
                <a:solidFill>
                  <a:srgbClr val="006666"/>
                </a:solidFill>
                <a:latin typeface="Helvetica Neue"/>
                <a:cs typeface="Helvetica Neue"/>
              </a:rPr>
            </a:br>
            <a:r>
              <a:rPr lang="en-GB" sz="2000" kern="1200" spc="0" dirty="0">
                <a:solidFill>
                  <a:srgbClr val="006666"/>
                </a:solidFill>
                <a:latin typeface="Helvetica Neue"/>
                <a:cs typeface="Helvetica Neue"/>
              </a:rPr>
              <a:t>Wellcome Genome Campus				</a:t>
            </a:r>
            <a:r>
              <a:rPr lang="en-GB" sz="2000" kern="1200" spc="0" dirty="0" err="1">
                <a:solidFill>
                  <a:srgbClr val="006666"/>
                </a:solidFill>
                <a:latin typeface="Helvetica Neue"/>
                <a:cs typeface="Helvetica Neue"/>
              </a:rPr>
              <a:t>comms@ebi.ac.uk</a:t>
            </a:r>
            <a:br>
              <a:rPr lang="en-GB" sz="2000" kern="1200" spc="0" dirty="0">
                <a:solidFill>
                  <a:srgbClr val="006666"/>
                </a:solidFill>
                <a:latin typeface="Helvetica Neue"/>
                <a:cs typeface="Helvetica Neue"/>
              </a:rPr>
            </a:br>
            <a:r>
              <a:rPr lang="en-GB" sz="2000" kern="1200" spc="0" dirty="0">
                <a:solidFill>
                  <a:srgbClr val="006666"/>
                </a:solidFill>
                <a:latin typeface="Helvetica Neue"/>
                <a:cs typeface="Helvetica Neue"/>
              </a:rPr>
              <a:t>Hinxton, Cambridge, CB10 1SD, UK		</a:t>
            </a:r>
            <a:r>
              <a:rPr lang="en-GB" sz="2000" kern="1200" spc="0" dirty="0" err="1">
                <a:solidFill>
                  <a:srgbClr val="006666"/>
                </a:solidFill>
                <a:latin typeface="Helvetica Neue"/>
                <a:cs typeface="Helvetica Neue"/>
              </a:rPr>
              <a:t>www.ebi.ac.uk</a:t>
            </a:r>
            <a:r>
              <a:rPr lang="en-GB" sz="2000" kern="1200" spc="0" dirty="0">
                <a:solidFill>
                  <a:srgbClr val="006666"/>
                </a:solidFill>
                <a:latin typeface="Helvetica Neue"/>
                <a:cs typeface="Helvetica Neue"/>
              </a:rPr>
              <a:t>	</a:t>
            </a:r>
          </a:p>
        </p:txBody>
      </p:sp>
    </p:spTree>
    <p:extLst>
      <p:ext uri="{BB962C8B-B14F-4D97-AF65-F5344CB8AC3E}">
        <p14:creationId xmlns:p14="http://schemas.microsoft.com/office/powerpoint/2010/main" val="2590228621"/>
      </p:ext>
    </p:extLst>
  </p:cSld>
  <p:clrMap bg1="lt1" tx1="dk1" bg2="lt2" tx2="dk2" accent1="accent1" accent2="accent2" accent3="accent3" accent4="accent4" accent5="accent5" accent6="accent6" hlink="hlink" folHlink="folHlink"/>
  <p:sldLayoutIdLst>
    <p:sldLayoutId id="2147483649" r:id="rId1"/>
  </p:sldLayoutIdLst>
  <p:txStyles>
    <p:titleStyle>
      <a:lvl1pPr algn="ctr" defTabSz="2088170" rtl="0" eaLnBrk="1" latinLnBrk="0" hangingPunct="1">
        <a:spcBef>
          <a:spcPct val="0"/>
        </a:spcBef>
        <a:buNone/>
        <a:defRPr sz="20100" kern="1200">
          <a:solidFill>
            <a:schemeClr val="tx1"/>
          </a:solidFill>
          <a:latin typeface="+mj-lt"/>
          <a:ea typeface="+mj-ea"/>
          <a:cs typeface="+mj-cs"/>
        </a:defRPr>
      </a:lvl1pPr>
    </p:titleStyle>
    <p:bodyStyle>
      <a:lvl1pPr marL="1566127" indent="-1566127" algn="l" defTabSz="2088170" rtl="0" eaLnBrk="1" latinLnBrk="0" hangingPunct="1">
        <a:spcBef>
          <a:spcPct val="20000"/>
        </a:spcBef>
        <a:buFont typeface="Arial"/>
        <a:buChar char="•"/>
        <a:defRPr sz="14600" kern="1200">
          <a:solidFill>
            <a:schemeClr val="tx1"/>
          </a:solidFill>
          <a:latin typeface="+mn-lt"/>
          <a:ea typeface="+mn-ea"/>
          <a:cs typeface="+mn-cs"/>
        </a:defRPr>
      </a:lvl1pPr>
      <a:lvl2pPr marL="3393276" indent="-1305106" algn="l" defTabSz="2088170" rtl="0" eaLnBrk="1" latinLnBrk="0" hangingPunct="1">
        <a:spcBef>
          <a:spcPct val="20000"/>
        </a:spcBef>
        <a:buFont typeface="Arial"/>
        <a:buChar char="–"/>
        <a:defRPr sz="12800" kern="1200">
          <a:solidFill>
            <a:schemeClr val="tx1"/>
          </a:solidFill>
          <a:latin typeface="+mn-lt"/>
          <a:ea typeface="+mn-ea"/>
          <a:cs typeface="+mn-cs"/>
        </a:defRPr>
      </a:lvl2pPr>
      <a:lvl3pPr marL="5220424" indent="-1044085" algn="l" defTabSz="2088170" rtl="0" eaLnBrk="1" latinLnBrk="0" hangingPunct="1">
        <a:spcBef>
          <a:spcPct val="20000"/>
        </a:spcBef>
        <a:buFont typeface="Arial"/>
        <a:buChar char="•"/>
        <a:defRPr sz="11000" kern="1200">
          <a:solidFill>
            <a:schemeClr val="tx1"/>
          </a:solidFill>
          <a:latin typeface="+mn-lt"/>
          <a:ea typeface="+mn-ea"/>
          <a:cs typeface="+mn-cs"/>
        </a:defRPr>
      </a:lvl3pPr>
      <a:lvl4pPr marL="7308593" indent="-1044085" algn="l" defTabSz="2088170" rtl="0" eaLnBrk="1" latinLnBrk="0" hangingPunct="1">
        <a:spcBef>
          <a:spcPct val="20000"/>
        </a:spcBef>
        <a:buFont typeface="Arial"/>
        <a:buChar char="–"/>
        <a:defRPr sz="9100" kern="1200">
          <a:solidFill>
            <a:schemeClr val="tx1"/>
          </a:solidFill>
          <a:latin typeface="+mn-lt"/>
          <a:ea typeface="+mn-ea"/>
          <a:cs typeface="+mn-cs"/>
        </a:defRPr>
      </a:lvl4pPr>
      <a:lvl5pPr marL="9396763" indent="-1044085" algn="l" defTabSz="2088170" rtl="0" eaLnBrk="1" latinLnBrk="0" hangingPunct="1">
        <a:spcBef>
          <a:spcPct val="20000"/>
        </a:spcBef>
        <a:buFont typeface="Arial"/>
        <a:buChar char="»"/>
        <a:defRPr sz="9100" kern="1200">
          <a:solidFill>
            <a:schemeClr val="tx1"/>
          </a:solidFill>
          <a:latin typeface="+mn-lt"/>
          <a:ea typeface="+mn-ea"/>
          <a:cs typeface="+mn-cs"/>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p:bodyStyle>
    <p:otherStyle>
      <a:defPPr>
        <a:defRPr lang="en-US"/>
      </a:defPPr>
      <a:lvl1pPr marL="0" algn="l" defTabSz="2088170" rtl="0" eaLnBrk="1" latinLnBrk="0" hangingPunct="1">
        <a:defRPr sz="8200" kern="1200">
          <a:solidFill>
            <a:schemeClr val="tx1"/>
          </a:solidFill>
          <a:latin typeface="+mn-lt"/>
          <a:ea typeface="+mn-ea"/>
          <a:cs typeface="+mn-cs"/>
        </a:defRPr>
      </a:lvl1pPr>
      <a:lvl2pPr marL="2088170" algn="l" defTabSz="2088170" rtl="0" eaLnBrk="1" latinLnBrk="0" hangingPunct="1">
        <a:defRPr sz="8200" kern="1200">
          <a:solidFill>
            <a:schemeClr val="tx1"/>
          </a:solidFill>
          <a:latin typeface="+mn-lt"/>
          <a:ea typeface="+mn-ea"/>
          <a:cs typeface="+mn-cs"/>
        </a:defRPr>
      </a:lvl2pPr>
      <a:lvl3pPr marL="4176339" algn="l" defTabSz="2088170" rtl="0" eaLnBrk="1" latinLnBrk="0" hangingPunct="1">
        <a:defRPr sz="8200" kern="1200">
          <a:solidFill>
            <a:schemeClr val="tx1"/>
          </a:solidFill>
          <a:latin typeface="+mn-lt"/>
          <a:ea typeface="+mn-ea"/>
          <a:cs typeface="+mn-cs"/>
        </a:defRPr>
      </a:lvl3pPr>
      <a:lvl4pPr marL="6264509" algn="l" defTabSz="2088170" rtl="0" eaLnBrk="1" latinLnBrk="0" hangingPunct="1">
        <a:defRPr sz="8200" kern="1200">
          <a:solidFill>
            <a:schemeClr val="tx1"/>
          </a:solidFill>
          <a:latin typeface="+mn-lt"/>
          <a:ea typeface="+mn-ea"/>
          <a:cs typeface="+mn-cs"/>
        </a:defRPr>
      </a:lvl4pPr>
      <a:lvl5pPr marL="8352678" algn="l" defTabSz="2088170" rtl="0" eaLnBrk="1" latinLnBrk="0" hangingPunct="1">
        <a:defRPr sz="8200" kern="1200">
          <a:solidFill>
            <a:schemeClr val="tx1"/>
          </a:solidFill>
          <a:latin typeface="+mn-lt"/>
          <a:ea typeface="+mn-ea"/>
          <a:cs typeface="+mn-cs"/>
        </a:defRPr>
      </a:lvl5pPr>
      <a:lvl6pPr marL="10440848" algn="l" defTabSz="2088170" rtl="0" eaLnBrk="1" latinLnBrk="0" hangingPunct="1">
        <a:defRPr sz="8200" kern="1200">
          <a:solidFill>
            <a:schemeClr val="tx1"/>
          </a:solidFill>
          <a:latin typeface="+mn-lt"/>
          <a:ea typeface="+mn-ea"/>
          <a:cs typeface="+mn-cs"/>
        </a:defRPr>
      </a:lvl6pPr>
      <a:lvl7pPr marL="12529017" algn="l" defTabSz="2088170" rtl="0" eaLnBrk="1" latinLnBrk="0" hangingPunct="1">
        <a:defRPr sz="8200" kern="1200">
          <a:solidFill>
            <a:schemeClr val="tx1"/>
          </a:solidFill>
          <a:latin typeface="+mn-lt"/>
          <a:ea typeface="+mn-ea"/>
          <a:cs typeface="+mn-cs"/>
        </a:defRPr>
      </a:lvl7pPr>
      <a:lvl8pPr marL="14617187" algn="l" defTabSz="2088170" rtl="0" eaLnBrk="1" latinLnBrk="0" hangingPunct="1">
        <a:defRPr sz="8200" kern="1200">
          <a:solidFill>
            <a:schemeClr val="tx1"/>
          </a:solidFill>
          <a:latin typeface="+mn-lt"/>
          <a:ea typeface="+mn-ea"/>
          <a:cs typeface="+mn-cs"/>
        </a:defRPr>
      </a:lvl8pPr>
      <a:lvl9pPr marL="16705356" algn="l" defTabSz="2088170"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rest.ensembl.org/" TargetMode="External"/><Relationship Id="rId13" Type="http://schemas.openxmlformats.org/officeDocument/2006/relationships/image" Target="../media/image9.tiff"/><Relationship Id="rId3" Type="http://schemas.openxmlformats.org/officeDocument/2006/relationships/image" Target="../media/image2.jpeg"/><Relationship Id="rId7" Type="http://schemas.openxmlformats.org/officeDocument/2006/relationships/image" Target="../media/image5.png"/><Relationship Id="rId12" Type="http://schemas.openxmlformats.org/officeDocument/2006/relationships/image" Target="../media/image8.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ensembl.org/vep" TargetMode="External"/><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hyperlink" Target="https://www.ensembl.org/info/docs/tools/vep/script/vep_options.html" TargetMode="External"/><Relationship Id="rId1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drawing&#10;&#10;Description automatically generated">
            <a:extLst>
              <a:ext uri="{FF2B5EF4-FFF2-40B4-BE49-F238E27FC236}">
                <a16:creationId xmlns:a16="http://schemas.microsoft.com/office/drawing/2014/main" id="{D3893C80-A851-A544-A64F-D6C89AFB341E}"/>
              </a:ext>
            </a:extLst>
          </p:cNvPr>
          <p:cNvPicPr>
            <a:picLocks noChangeAspect="1"/>
          </p:cNvPicPr>
          <p:nvPr/>
        </p:nvPicPr>
        <p:blipFill>
          <a:blip r:embed="rId3"/>
          <a:stretch>
            <a:fillRect/>
          </a:stretch>
        </p:blipFill>
        <p:spPr>
          <a:xfrm>
            <a:off x="2233648" y="18139868"/>
            <a:ext cx="5460433" cy="1087736"/>
          </a:xfrm>
          <a:prstGeom prst="rect">
            <a:avLst/>
          </a:prstGeom>
        </p:spPr>
      </p:pic>
      <p:sp>
        <p:nvSpPr>
          <p:cNvPr id="2" name="Title 1"/>
          <p:cNvSpPr>
            <a:spLocks noGrp="1"/>
          </p:cNvSpPr>
          <p:nvPr>
            <p:ph type="ctrTitle"/>
          </p:nvPr>
        </p:nvSpPr>
        <p:spPr>
          <a:xfrm>
            <a:off x="1356239" y="260953"/>
            <a:ext cx="17813028" cy="3014093"/>
          </a:xfrm>
        </p:spPr>
        <p:txBody>
          <a:bodyPr/>
          <a:lstStyle/>
          <a:p>
            <a:r>
              <a:rPr lang="en-GB" sz="7200" dirty="0">
                <a:latin typeface="Helvetica Neue" panose="02000503000000020004" pitchFamily="2" charset="0"/>
                <a:ea typeface="Helvetica Neue" panose="02000503000000020004" pitchFamily="2" charset="0"/>
                <a:cs typeface="Helvetica Neue" panose="02000503000000020004" pitchFamily="2" charset="0"/>
              </a:rPr>
              <a:t>Ensembl Variant Effect Predictor – flexible and consistent molecular consequence prediction </a:t>
            </a:r>
            <a:br>
              <a:rPr lang="en-GB" sz="7200" dirty="0">
                <a:latin typeface="Helvetica Neue" panose="02000503000000020004" pitchFamily="2" charset="0"/>
                <a:ea typeface="Helvetica Neue" panose="02000503000000020004" pitchFamily="2" charset="0"/>
                <a:cs typeface="Helvetica Neue" panose="02000503000000020004" pitchFamily="2" charset="0"/>
              </a:rPr>
            </a:br>
            <a:endParaRPr lang="en-US" sz="72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 name="Text Placeholder 3"/>
          <p:cNvSpPr>
            <a:spLocks noGrp="1"/>
          </p:cNvSpPr>
          <p:nvPr>
            <p:ph type="body" sz="quarter" idx="10"/>
          </p:nvPr>
        </p:nvSpPr>
        <p:spPr>
          <a:xfrm>
            <a:off x="1356239" y="3768627"/>
            <a:ext cx="16211375" cy="565150"/>
          </a:xfrm>
        </p:spPr>
        <p:txBody>
          <a:bodyPr/>
          <a:lstStyle/>
          <a:p>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Irina M. Armean, Laurent Gil, Diana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Lemos</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Andrew Parton, Helen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Schuilenburg</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Anja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Thormann</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Sarah E. Hunt, Paul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Flicek</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Fiona Cunningham</a:t>
            </a:r>
          </a:p>
          <a:p>
            <a:endParaRPr lang="en-US"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a:p>
            <a:endParaRPr lang="en-US"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Content Placeholder 5"/>
          <p:cNvSpPr>
            <a:spLocks noGrp="1"/>
          </p:cNvSpPr>
          <p:nvPr>
            <p:ph sz="quarter" idx="12"/>
          </p:nvPr>
        </p:nvSpPr>
        <p:spPr>
          <a:xfrm>
            <a:off x="1356239" y="4907997"/>
            <a:ext cx="17813029" cy="438150"/>
          </a:xfrm>
        </p:spPr>
        <p:txBody>
          <a:bodyPr/>
          <a:lstStyle/>
          <a:p>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European Molecular Biology Laboratory, European Bioinformatics Institute,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Wellcome</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Genome Campus, </a:t>
            </a:r>
            <a:r>
              <a:rPr lang="en-GB" dirty="0" err="1">
                <a:solidFill>
                  <a:schemeClr val="bg1"/>
                </a:solidFill>
                <a:latin typeface="Helvetica Neue" panose="02000503000000020004" pitchFamily="2" charset="0"/>
                <a:ea typeface="Helvetica Neue" panose="02000503000000020004" pitchFamily="2" charset="0"/>
                <a:cs typeface="Helvetica Neue" panose="02000503000000020004" pitchFamily="2" charset="0"/>
              </a:rPr>
              <a:t>Hinxton</a:t>
            </a:r>
            <a:r>
              <a:rPr lang="en-GB"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 Cambridge, CB10 1SD, United Kingdom</a:t>
            </a:r>
          </a:p>
          <a:p>
            <a:endParaRPr lang="en-US" dirty="0">
              <a:solidFill>
                <a:schemeClr val="bg1"/>
              </a:solidFill>
              <a:latin typeface="Consolas" panose="020B0609020204030204" pitchFamily="49" charset="0"/>
              <a:cs typeface="Consolas" panose="020B0609020204030204" pitchFamily="49" charset="0"/>
            </a:endParaRPr>
          </a:p>
        </p:txBody>
      </p:sp>
      <p:sp>
        <p:nvSpPr>
          <p:cNvPr id="16" name="Rectangle 15">
            <a:extLst>
              <a:ext uri="{FF2B5EF4-FFF2-40B4-BE49-F238E27FC236}">
                <a16:creationId xmlns:a16="http://schemas.microsoft.com/office/drawing/2014/main" id="{46C61EA0-FDFA-6749-BCE4-D8116E40626C}"/>
              </a:ext>
            </a:extLst>
          </p:cNvPr>
          <p:cNvSpPr/>
          <p:nvPr/>
        </p:nvSpPr>
        <p:spPr>
          <a:xfrm>
            <a:off x="1296604" y="40809756"/>
            <a:ext cx="18924105" cy="1754326"/>
          </a:xfrm>
          <a:prstGeom prst="rect">
            <a:avLst/>
          </a:prstGeom>
        </p:spPr>
        <p:txBody>
          <a:bodyPr wrap="square">
            <a:spAutoFit/>
          </a:bodyPr>
          <a:lstStyle/>
          <a:p>
            <a:r>
              <a:rPr lang="en-US" sz="1800" dirty="0">
                <a:latin typeface="Helvetica Neue" panose="02000503000000020004" pitchFamily="2" charset="0"/>
                <a:ea typeface="Helvetica Neue" panose="02000503000000020004" pitchFamily="2" charset="0"/>
                <a:cs typeface="Helvetica Neue" panose="02000503000000020004" pitchFamily="2" charset="0"/>
              </a:rPr>
              <a:t>Ensembl receives majority funding from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Wellcome</a:t>
            </a:r>
            <a:r>
              <a:rPr lang="en-US" sz="1800" dirty="0">
                <a:latin typeface="Helvetica Neue" panose="02000503000000020004" pitchFamily="2" charset="0"/>
                <a:ea typeface="Helvetica Neue" panose="02000503000000020004" pitchFamily="2" charset="0"/>
                <a:cs typeface="Helvetica Neue" panose="02000503000000020004" pitchFamily="2" charset="0"/>
              </a:rPr>
              <a:t> (grant number WT108749/Z/15/Z) with additional funding for specific project components from the National Human Genome Research Institute (U41HG007823 and 2U41HG007234), the Biotechnology and Biological Sciences Research Council (BB/N019563/1, BB/M011615/1, BB/S020152/1, BB/P016855/1, BB/S02011X/1 and BB/P024602/1), Open Targets,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Wellcome</a:t>
            </a:r>
            <a:r>
              <a:rPr lang="en-US" sz="1800" dirty="0">
                <a:latin typeface="Helvetica Neue" panose="02000503000000020004" pitchFamily="2" charset="0"/>
                <a:ea typeface="Helvetica Neue" panose="02000503000000020004" pitchFamily="2" charset="0"/>
                <a:cs typeface="Helvetica Neue" panose="02000503000000020004" pitchFamily="2" charset="0"/>
              </a:rPr>
              <a:t> (WT104947/Z/14/Z, WT200990/Z/16/Z, WT201535/Z/16/Z, WT108749/Z/15/A, WT212925/Z/18/Z, WT218328/B/19/Z, WT201535/Z/16/Z), British Council (414710385), ELIXIR: the research infrastructure for life-science data, and the European Molecular Biology Laboratory. This project has received funding from the European Union’s Horizon 2020 research and innovation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programme</a:t>
            </a:r>
            <a:r>
              <a:rPr lang="en-US" sz="1800" dirty="0">
                <a:latin typeface="Helvetica Neue" panose="02000503000000020004" pitchFamily="2" charset="0"/>
                <a:ea typeface="Helvetica Neue" panose="02000503000000020004" pitchFamily="2" charset="0"/>
                <a:cs typeface="Helvetica Neue" panose="02000503000000020004" pitchFamily="2" charset="0"/>
              </a:rPr>
              <a:t> under grant agreement n° 733161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MultipleMS</a:t>
            </a:r>
            <a:r>
              <a:rPr lang="en-US" sz="1800" dirty="0">
                <a:latin typeface="Helvetica Neue" panose="02000503000000020004" pitchFamily="2" charset="0"/>
                <a:ea typeface="Helvetica Neue" panose="02000503000000020004" pitchFamily="2" charset="0"/>
                <a:cs typeface="Helvetica Neue" panose="02000503000000020004" pitchFamily="2" charset="0"/>
              </a:rPr>
              <a:t>), n° 731060 (INFRAVEC2), n° 825575 (EJP RD), n° 817923 (AQUA-FAANG), n° 817998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GENESWitCH</a:t>
            </a:r>
            <a:r>
              <a:rPr lang="en-US" sz="1800" dirty="0">
                <a:latin typeface="Helvetica Neue" panose="02000503000000020004" pitchFamily="2" charset="0"/>
                <a:ea typeface="Helvetica Neue" panose="02000503000000020004" pitchFamily="2" charset="0"/>
                <a:cs typeface="Helvetica Neue" panose="02000503000000020004" pitchFamily="2" charset="0"/>
              </a:rPr>
              <a:t>) and n° 815668 (</a:t>
            </a:r>
            <a:r>
              <a:rPr lang="en-US" sz="1800" dirty="0" err="1">
                <a:latin typeface="Helvetica Neue" panose="02000503000000020004" pitchFamily="2" charset="0"/>
                <a:ea typeface="Helvetica Neue" panose="02000503000000020004" pitchFamily="2" charset="0"/>
                <a:cs typeface="Helvetica Neue" panose="02000503000000020004" pitchFamily="2" charset="0"/>
              </a:rPr>
              <a:t>BovReg</a:t>
            </a:r>
            <a:r>
              <a:rPr lang="en-US" sz="1800" dirty="0">
                <a:latin typeface="Helvetica Neue" panose="02000503000000020004" pitchFamily="2" charset="0"/>
                <a:ea typeface="Helvetica Neue" panose="02000503000000020004" pitchFamily="2" charset="0"/>
                <a:cs typeface="Helvetica Neue" panose="02000503000000020004" pitchFamily="2" charset="0"/>
              </a:rPr>
              <a:t>). We also receive funding from the 'Save the Tasmanian Devil Program'.</a:t>
            </a:r>
          </a:p>
        </p:txBody>
      </p:sp>
      <p:sp>
        <p:nvSpPr>
          <p:cNvPr id="75" name="Text Placeholder 4">
            <a:extLst>
              <a:ext uri="{FF2B5EF4-FFF2-40B4-BE49-F238E27FC236}">
                <a16:creationId xmlns:a16="http://schemas.microsoft.com/office/drawing/2014/main" id="{A4DD31B9-1CBD-994A-AF9A-E0E833D882FD}"/>
              </a:ext>
            </a:extLst>
          </p:cNvPr>
          <p:cNvSpPr txBox="1">
            <a:spLocks/>
          </p:cNvSpPr>
          <p:nvPr/>
        </p:nvSpPr>
        <p:spPr>
          <a:xfrm>
            <a:off x="1485973" y="6444400"/>
            <a:ext cx="13465437" cy="1087736"/>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Ensembl Variant Effect Predictor (VEP)</a:t>
            </a:r>
          </a:p>
        </p:txBody>
      </p:sp>
      <p:sp>
        <p:nvSpPr>
          <p:cNvPr id="80" name="Text Placeholder 4">
            <a:extLst>
              <a:ext uri="{FF2B5EF4-FFF2-40B4-BE49-F238E27FC236}">
                <a16:creationId xmlns:a16="http://schemas.microsoft.com/office/drawing/2014/main" id="{6C76EF25-D17F-0747-A578-B5F7F62AD19E}"/>
              </a:ext>
            </a:extLst>
          </p:cNvPr>
          <p:cNvSpPr txBox="1">
            <a:spLocks/>
          </p:cNvSpPr>
          <p:nvPr/>
        </p:nvSpPr>
        <p:spPr>
          <a:xfrm>
            <a:off x="1521741" y="7567492"/>
            <a:ext cx="12883340" cy="4681067"/>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The prediction of molecular consequence of a variant is essential for both basic and clinical research. </a:t>
            </a:r>
          </a:p>
          <a:p>
            <a:r>
              <a:rPr lang="en-GB" dirty="0">
                <a:latin typeface="Helvetica Neue" panose="02000503000000020004" pitchFamily="2" charset="0"/>
                <a:ea typeface="Helvetica Neue" panose="02000503000000020004" pitchFamily="2" charset="0"/>
                <a:cs typeface="Helvetica Neue" panose="02000503000000020004" pitchFamily="2" charset="0"/>
              </a:rPr>
              <a:t>The Ensembl VEP:</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Open-source toolset for genomic </a:t>
            </a:r>
            <a:r>
              <a:rPr lang="en-GB" b="1" dirty="0">
                <a:latin typeface="Helvetica Neue" panose="02000503000000020004" pitchFamily="2" charset="0"/>
                <a:ea typeface="Helvetica Neue" panose="02000503000000020004" pitchFamily="2" charset="0"/>
                <a:cs typeface="Helvetica Neue" panose="02000503000000020004" pitchFamily="2" charset="0"/>
              </a:rPr>
              <a:t>variant</a:t>
            </a:r>
            <a:r>
              <a:rPr lang="en-GB" dirty="0">
                <a:latin typeface="Helvetica Neue" panose="02000503000000020004" pitchFamily="2" charset="0"/>
                <a:ea typeface="Helvetica Neue" panose="02000503000000020004" pitchFamily="2" charset="0"/>
                <a:cs typeface="Helvetica Neue" panose="02000503000000020004" pitchFamily="2" charset="0"/>
              </a:rPr>
              <a:t> </a:t>
            </a:r>
            <a:r>
              <a:rPr lang="en-GB" b="1" dirty="0">
                <a:latin typeface="Helvetica Neue" panose="02000503000000020004" pitchFamily="2" charset="0"/>
                <a:ea typeface="Helvetica Neue" panose="02000503000000020004" pitchFamily="2" charset="0"/>
                <a:cs typeface="Helvetica Neue" panose="02000503000000020004" pitchFamily="2" charset="0"/>
              </a:rPr>
              <a:t>annotation</a:t>
            </a:r>
            <a:r>
              <a:rPr lang="en-GB" dirty="0">
                <a:latin typeface="Helvetica Neue" panose="02000503000000020004" pitchFamily="2" charset="0"/>
                <a:ea typeface="Helvetica Neue" panose="02000503000000020004" pitchFamily="2" charset="0"/>
                <a:cs typeface="Helvetica Neue" panose="02000503000000020004" pitchFamily="2" charset="0"/>
              </a:rPr>
              <a:t> and </a:t>
            </a:r>
            <a:r>
              <a:rPr lang="en-GB" b="1" dirty="0">
                <a:latin typeface="Helvetica Neue" panose="02000503000000020004" pitchFamily="2" charset="0"/>
                <a:ea typeface="Helvetica Neue" panose="02000503000000020004" pitchFamily="2" charset="0"/>
                <a:cs typeface="Helvetica Neue" panose="02000503000000020004" pitchFamily="2" charset="0"/>
              </a:rPr>
              <a:t>interpretation</a:t>
            </a:r>
            <a:endParaRPr lang="en-GB" sz="2400" b="1"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Uses the extensive Ensembl </a:t>
            </a:r>
            <a:r>
              <a:rPr lang="en-GB" b="1" dirty="0">
                <a:latin typeface="Helvetica Neue" panose="02000503000000020004" pitchFamily="2" charset="0"/>
                <a:ea typeface="Helvetica Neue" panose="02000503000000020004" pitchFamily="2" charset="0"/>
                <a:cs typeface="Helvetica Neue" panose="02000503000000020004" pitchFamily="2" charset="0"/>
              </a:rPr>
              <a:t>transcriptomic</a:t>
            </a:r>
            <a:r>
              <a:rPr lang="en-GB" dirty="0">
                <a:latin typeface="Helvetica Neue" panose="02000503000000020004" pitchFamily="2" charset="0"/>
                <a:ea typeface="Helvetica Neue" panose="02000503000000020004" pitchFamily="2" charset="0"/>
                <a:cs typeface="Helvetica Neue" panose="02000503000000020004" pitchFamily="2" charset="0"/>
              </a:rPr>
              <a:t>, </a:t>
            </a:r>
            <a:r>
              <a:rPr lang="en-GB" b="1" dirty="0">
                <a:latin typeface="Helvetica Neue" panose="02000503000000020004" pitchFamily="2" charset="0"/>
                <a:ea typeface="Helvetica Neue" panose="02000503000000020004" pitchFamily="2" charset="0"/>
                <a:cs typeface="Helvetica Neue" panose="02000503000000020004" pitchFamily="2" charset="0"/>
              </a:rPr>
              <a:t>regulatory</a:t>
            </a:r>
            <a:r>
              <a:rPr lang="en-GB" dirty="0">
                <a:latin typeface="Helvetica Neue" panose="02000503000000020004" pitchFamily="2" charset="0"/>
                <a:ea typeface="Helvetica Neue" panose="02000503000000020004" pitchFamily="2" charset="0"/>
                <a:cs typeface="Helvetica Neue" panose="02000503000000020004" pitchFamily="2" charset="0"/>
              </a:rPr>
              <a:t> and </a:t>
            </a:r>
            <a:r>
              <a:rPr lang="en-GB" b="1" dirty="0">
                <a:latin typeface="Helvetica Neue" panose="02000503000000020004" pitchFamily="2" charset="0"/>
                <a:ea typeface="Helvetica Neue" panose="02000503000000020004" pitchFamily="2" charset="0"/>
                <a:cs typeface="Helvetica Neue" panose="02000503000000020004" pitchFamily="2" charset="0"/>
              </a:rPr>
              <a:t>variation</a:t>
            </a:r>
            <a:r>
              <a:rPr lang="en-GB" dirty="0">
                <a:latin typeface="Helvetica Neue" panose="02000503000000020004" pitchFamily="2" charset="0"/>
                <a:ea typeface="Helvetica Neue" panose="02000503000000020004" pitchFamily="2" charset="0"/>
                <a:cs typeface="Helvetica Neue" panose="02000503000000020004" pitchFamily="2" charset="0"/>
              </a:rPr>
              <a:t> data to predict </a:t>
            </a:r>
            <a:r>
              <a:rPr lang="en-GB" b="1" dirty="0">
                <a:latin typeface="Helvetica Neue" panose="02000503000000020004" pitchFamily="2" charset="0"/>
                <a:ea typeface="Helvetica Neue" panose="02000503000000020004" pitchFamily="2" charset="0"/>
                <a:cs typeface="Helvetica Neue" panose="02000503000000020004" pitchFamily="2" charset="0"/>
              </a:rPr>
              <a:t>consequences</a:t>
            </a:r>
            <a:r>
              <a:rPr lang="en-GB" dirty="0">
                <a:latin typeface="Helvetica Neue" panose="02000503000000020004" pitchFamily="2" charset="0"/>
                <a:ea typeface="Helvetica Neue" panose="02000503000000020004" pitchFamily="2" charset="0"/>
                <a:cs typeface="Helvetica Neue" panose="02000503000000020004" pitchFamily="2" charset="0"/>
              </a:rPr>
              <a:t> of variants</a:t>
            </a:r>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Reports </a:t>
            </a:r>
            <a:r>
              <a:rPr lang="en-GB" b="1" dirty="0">
                <a:latin typeface="Helvetica Neue" panose="02000503000000020004" pitchFamily="2" charset="0"/>
                <a:ea typeface="Helvetica Neue" panose="02000503000000020004" pitchFamily="2" charset="0"/>
                <a:cs typeface="Helvetica Neue" panose="02000503000000020004" pitchFamily="2" charset="0"/>
              </a:rPr>
              <a:t>allele frequency </a:t>
            </a:r>
            <a:r>
              <a:rPr lang="en-GB" dirty="0">
                <a:latin typeface="Helvetica Neue" panose="02000503000000020004" pitchFamily="2" charset="0"/>
                <a:ea typeface="Helvetica Neue" panose="02000503000000020004" pitchFamily="2" charset="0"/>
                <a:cs typeface="Helvetica Neue" panose="02000503000000020004" pitchFamily="2" charset="0"/>
              </a:rPr>
              <a:t>data from reference projects and results of multiple </a:t>
            </a:r>
            <a:r>
              <a:rPr lang="en-GB" b="1" dirty="0">
                <a:latin typeface="Helvetica Neue" panose="02000503000000020004" pitchFamily="2" charset="0"/>
                <a:ea typeface="Helvetica Neue" panose="02000503000000020004" pitchFamily="2" charset="0"/>
                <a:cs typeface="Helvetica Neue" panose="02000503000000020004" pitchFamily="2" charset="0"/>
              </a:rPr>
              <a:t>pathogenicity predictors</a:t>
            </a:r>
          </a:p>
          <a:p>
            <a:pPr marL="457200" indent="-457200">
              <a:buFont typeface="Arial" panose="020B0604020202020204" pitchFamily="34" charset="0"/>
              <a:buChar char="•"/>
            </a:pPr>
            <a:endParaRPr lang="en-GB"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6" name="Rounded Rectangle 65">
            <a:extLst>
              <a:ext uri="{FF2B5EF4-FFF2-40B4-BE49-F238E27FC236}">
                <a16:creationId xmlns:a16="http://schemas.microsoft.com/office/drawing/2014/main" id="{A18C063C-ED5D-494F-8A6C-AF09ADEE93E5}"/>
              </a:ext>
            </a:extLst>
          </p:cNvPr>
          <p:cNvSpPr/>
          <p:nvPr/>
        </p:nvSpPr>
        <p:spPr>
          <a:xfrm>
            <a:off x="1199825" y="6249249"/>
            <a:ext cx="13455636" cy="6201782"/>
          </a:xfrm>
          <a:prstGeom prst="roundRect">
            <a:avLst>
              <a:gd name="adj" fmla="val 9750"/>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111" name="Rounded Rectangle 110">
            <a:extLst>
              <a:ext uri="{FF2B5EF4-FFF2-40B4-BE49-F238E27FC236}">
                <a16:creationId xmlns:a16="http://schemas.microsoft.com/office/drawing/2014/main" id="{1436190F-C042-004F-999D-D5B6FDB555D5}"/>
              </a:ext>
            </a:extLst>
          </p:cNvPr>
          <p:cNvSpPr/>
          <p:nvPr/>
        </p:nvSpPr>
        <p:spPr>
          <a:xfrm>
            <a:off x="15394843" y="23001218"/>
            <a:ext cx="13767306" cy="17320747"/>
          </a:xfrm>
          <a:prstGeom prst="roundRect">
            <a:avLst>
              <a:gd name="adj" fmla="val 5563"/>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97" name="Rounded Rectangle 96">
            <a:extLst>
              <a:ext uri="{FF2B5EF4-FFF2-40B4-BE49-F238E27FC236}">
                <a16:creationId xmlns:a16="http://schemas.microsoft.com/office/drawing/2014/main" id="{3AE421A4-7955-C144-9375-6AD9BB7404B7}"/>
              </a:ext>
            </a:extLst>
          </p:cNvPr>
          <p:cNvSpPr/>
          <p:nvPr/>
        </p:nvSpPr>
        <p:spPr>
          <a:xfrm>
            <a:off x="1199825" y="12876709"/>
            <a:ext cx="13465437" cy="6484588"/>
          </a:xfrm>
          <a:prstGeom prst="roundRect">
            <a:avLst>
              <a:gd name="adj" fmla="val 9750"/>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101" name="Text Placeholder 4">
            <a:extLst>
              <a:ext uri="{FF2B5EF4-FFF2-40B4-BE49-F238E27FC236}">
                <a16:creationId xmlns:a16="http://schemas.microsoft.com/office/drawing/2014/main" id="{C386E41E-3C38-034D-A58C-FA29717BCC6E}"/>
              </a:ext>
            </a:extLst>
          </p:cNvPr>
          <p:cNvSpPr txBox="1">
            <a:spLocks/>
          </p:cNvSpPr>
          <p:nvPr/>
        </p:nvSpPr>
        <p:spPr>
          <a:xfrm>
            <a:off x="1485973" y="13072651"/>
            <a:ext cx="13465437" cy="1087736"/>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Standardisation</a:t>
            </a:r>
          </a:p>
        </p:txBody>
      </p:sp>
      <p:sp>
        <p:nvSpPr>
          <p:cNvPr id="105" name="Text Placeholder 4">
            <a:extLst>
              <a:ext uri="{FF2B5EF4-FFF2-40B4-BE49-F238E27FC236}">
                <a16:creationId xmlns:a16="http://schemas.microsoft.com/office/drawing/2014/main" id="{2717C439-48C1-AF49-80C7-4A8E6D232E53}"/>
              </a:ext>
            </a:extLst>
          </p:cNvPr>
          <p:cNvSpPr txBox="1">
            <a:spLocks/>
          </p:cNvSpPr>
          <p:nvPr/>
        </p:nvSpPr>
        <p:spPr>
          <a:xfrm>
            <a:off x="1521741" y="14250251"/>
            <a:ext cx="12883340" cy="4691116"/>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Standardised reporting is crucial for data sharing across tools and platforms and having a community agreed approach is essential.</a:t>
            </a:r>
          </a:p>
          <a:p>
            <a:pPr marL="457200" indent="-457200">
              <a:buFont typeface="Arial" panose="020B0604020202020204" pitchFamily="34" charset="0"/>
              <a:buChar char="•"/>
            </a:pPr>
            <a:r>
              <a:rPr lang="en-GB" dirty="0"/>
              <a:t>Variant</a:t>
            </a:r>
            <a:r>
              <a:rPr lang="en-GB" dirty="0">
                <a:latin typeface="Helvetica Neue" panose="02000503000000020004" pitchFamily="2" charset="0"/>
                <a:ea typeface="Helvetica Neue" panose="02000503000000020004" pitchFamily="2" charset="0"/>
                <a:cs typeface="Helvetica Neue" panose="02000503000000020004" pitchFamily="2" charset="0"/>
              </a:rPr>
              <a:t> consequences are reported using Sequence Ontology terms</a:t>
            </a:r>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The output is in standardised VCF format agreed with </a:t>
            </a:r>
            <a:r>
              <a:rPr lang="en-GB" dirty="0" err="1">
                <a:latin typeface="Helvetica Neue" panose="02000503000000020004" pitchFamily="2" charset="0"/>
                <a:ea typeface="Helvetica Neue" panose="02000503000000020004" pitchFamily="2" charset="0"/>
                <a:cs typeface="Helvetica Neue" panose="02000503000000020004" pitchFamily="2" charset="0"/>
              </a:rPr>
              <a:t>SnpEff</a:t>
            </a:r>
            <a:r>
              <a:rPr lang="en-GB" dirty="0">
                <a:latin typeface="Helvetica Neue" panose="02000503000000020004" pitchFamily="2" charset="0"/>
                <a:ea typeface="Helvetica Neue" panose="02000503000000020004" pitchFamily="2" charset="0"/>
                <a:cs typeface="Helvetica Neue" panose="02000503000000020004" pitchFamily="2" charset="0"/>
              </a:rPr>
              <a:t> and ANNOVAR</a:t>
            </a:r>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Participant in the GA4GH Variant Representation and Variant Annotation work groups</a:t>
            </a:r>
          </a:p>
        </p:txBody>
      </p:sp>
      <p:sp>
        <p:nvSpPr>
          <p:cNvPr id="108" name="Rounded Rectangle 107">
            <a:extLst>
              <a:ext uri="{FF2B5EF4-FFF2-40B4-BE49-F238E27FC236}">
                <a16:creationId xmlns:a16="http://schemas.microsoft.com/office/drawing/2014/main" id="{44C3598C-77B4-A141-937F-41F00998F6F9}"/>
              </a:ext>
            </a:extLst>
          </p:cNvPr>
          <p:cNvSpPr/>
          <p:nvPr/>
        </p:nvSpPr>
        <p:spPr>
          <a:xfrm>
            <a:off x="15394843" y="6249250"/>
            <a:ext cx="13767306" cy="16313550"/>
          </a:xfrm>
          <a:prstGeom prst="roundRect">
            <a:avLst>
              <a:gd name="adj" fmla="val 5142"/>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109" name="Text Placeholder 4">
            <a:extLst>
              <a:ext uri="{FF2B5EF4-FFF2-40B4-BE49-F238E27FC236}">
                <a16:creationId xmlns:a16="http://schemas.microsoft.com/office/drawing/2014/main" id="{AC6538E0-CADA-0847-A2C9-D875C53D9803}"/>
              </a:ext>
            </a:extLst>
          </p:cNvPr>
          <p:cNvSpPr txBox="1">
            <a:spLocks/>
          </p:cNvSpPr>
          <p:nvPr/>
        </p:nvSpPr>
        <p:spPr>
          <a:xfrm>
            <a:off x="15629682" y="6444400"/>
            <a:ext cx="13411251" cy="1087736"/>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Transcripts Sets </a:t>
            </a:r>
          </a:p>
        </p:txBody>
      </p:sp>
      <p:sp>
        <p:nvSpPr>
          <p:cNvPr id="114" name="Text Placeholder 4">
            <a:extLst>
              <a:ext uri="{FF2B5EF4-FFF2-40B4-BE49-F238E27FC236}">
                <a16:creationId xmlns:a16="http://schemas.microsoft.com/office/drawing/2014/main" id="{28F6FE95-1467-414B-9BBF-3253237E49AB}"/>
              </a:ext>
            </a:extLst>
          </p:cNvPr>
          <p:cNvSpPr txBox="1">
            <a:spLocks/>
          </p:cNvSpPr>
          <p:nvPr/>
        </p:nvSpPr>
        <p:spPr>
          <a:xfrm>
            <a:off x="15679278" y="7567493"/>
            <a:ext cx="12883340" cy="14885064"/>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The Ensembl VEP can annotate variants using</a:t>
            </a:r>
            <a:r>
              <a:rPr lang="en-GB" dirty="0"/>
              <a:t> Ensembl/GENCODE, </a:t>
            </a:r>
            <a:r>
              <a:rPr lang="en-GB" dirty="0" err="1"/>
              <a:t>RefSeq</a:t>
            </a:r>
            <a:r>
              <a:rPr lang="en-GB" dirty="0"/>
              <a:t> and custom gene annotation.</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Standardised reporting is one of the aims for the </a:t>
            </a:r>
            <a:r>
              <a:rPr lang="en-GB" dirty="0" err="1">
                <a:latin typeface="Helvetica Neue" panose="02000503000000020004" pitchFamily="2" charset="0"/>
                <a:ea typeface="Helvetica Neue" panose="02000503000000020004" pitchFamily="2" charset="0"/>
                <a:cs typeface="Helvetica Neue" panose="02000503000000020004" pitchFamily="2" charset="0"/>
              </a:rPr>
              <a:t>RefSeq</a:t>
            </a:r>
            <a:r>
              <a:rPr lang="en-GB" dirty="0">
                <a:latin typeface="Helvetica Neue" panose="02000503000000020004" pitchFamily="2" charset="0"/>
                <a:ea typeface="Helvetica Neue" panose="02000503000000020004" pitchFamily="2" charset="0"/>
                <a:cs typeface="Helvetica Neue" panose="02000503000000020004" pitchFamily="2" charset="0"/>
              </a:rPr>
              <a:t> and Ensembl joint MANE (Matched Annotation from NCBI and EMBL-EBI) project. The MANE Select transcript set is to include one well-supported transcript per protein coding locus. </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In Ensembl release 101 80.4% of protein coding genes and 91.6% of all ACMG59 genes have a MANE select transcript.</a:t>
            </a: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Data used for transcript selection: </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Ensembl/GENCODE: conservation, expression, length, representation in </a:t>
            </a:r>
            <a:r>
              <a:rPr lang="en-GB" dirty="0" err="1">
                <a:latin typeface="Helvetica Neue" panose="02000503000000020004" pitchFamily="2" charset="0"/>
                <a:ea typeface="Helvetica Neue" panose="02000503000000020004" pitchFamily="2" charset="0"/>
                <a:cs typeface="Helvetica Neue" panose="02000503000000020004" pitchFamily="2" charset="0"/>
              </a:rPr>
              <a:t>UniProt</a:t>
            </a:r>
            <a:r>
              <a:rPr lang="en-GB" dirty="0">
                <a:latin typeface="Helvetica Neue" panose="02000503000000020004" pitchFamily="2" charset="0"/>
                <a:ea typeface="Helvetica Neue" panose="02000503000000020004" pitchFamily="2" charset="0"/>
                <a:cs typeface="Helvetica Neue" panose="02000503000000020004" pitchFamily="2" charset="0"/>
              </a:rPr>
              <a:t> and </a:t>
            </a:r>
            <a:r>
              <a:rPr lang="en-GB" dirty="0" err="1">
                <a:latin typeface="Helvetica Neue" panose="02000503000000020004" pitchFamily="2" charset="0"/>
                <a:ea typeface="Helvetica Neue" panose="02000503000000020004" pitchFamily="2" charset="0"/>
                <a:cs typeface="Helvetica Neue" panose="02000503000000020004" pitchFamily="2" charset="0"/>
              </a:rPr>
              <a:t>RefSeq</a:t>
            </a:r>
            <a:r>
              <a:rPr lang="en-GB" dirty="0">
                <a:latin typeface="Helvetica Neue" panose="02000503000000020004" pitchFamily="2" charset="0"/>
                <a:ea typeface="Helvetica Neue" panose="02000503000000020004" pitchFamily="2" charset="0"/>
                <a:cs typeface="Helvetica Neue" panose="02000503000000020004" pitchFamily="2" charset="0"/>
              </a:rPr>
              <a:t> and clinical information if available.</a:t>
            </a:r>
          </a:p>
          <a:p>
            <a:pPr marL="457200" indent="-457200">
              <a:buFont typeface="Arial" panose="020B0604020202020204" pitchFamily="34" charset="0"/>
              <a:buChar char="•"/>
            </a:pPr>
            <a:r>
              <a:rPr lang="en-GB" dirty="0" err="1">
                <a:latin typeface="Helvetica Neue" panose="02000503000000020004" pitchFamily="2" charset="0"/>
                <a:ea typeface="Helvetica Neue" panose="02000503000000020004" pitchFamily="2" charset="0"/>
                <a:cs typeface="Helvetica Neue" panose="02000503000000020004" pitchFamily="2" charset="0"/>
              </a:rPr>
              <a:t>RefSeq</a:t>
            </a:r>
            <a:r>
              <a:rPr lang="en-GB" dirty="0">
                <a:latin typeface="Helvetica Neue" panose="02000503000000020004" pitchFamily="2" charset="0"/>
                <a:ea typeface="Helvetica Neue" panose="02000503000000020004" pitchFamily="2" charset="0"/>
                <a:cs typeface="Helvetica Neue" panose="02000503000000020004" pitchFamily="2" charset="0"/>
              </a:rPr>
              <a:t>: expression, conservation, representation in </a:t>
            </a:r>
            <a:r>
              <a:rPr lang="en-GB" dirty="0" err="1">
                <a:latin typeface="Helvetica Neue" panose="02000503000000020004" pitchFamily="2" charset="0"/>
                <a:ea typeface="Helvetica Neue" panose="02000503000000020004" pitchFamily="2" charset="0"/>
                <a:cs typeface="Helvetica Neue" panose="02000503000000020004" pitchFamily="2" charset="0"/>
              </a:rPr>
              <a:t>UniProt</a:t>
            </a:r>
            <a:r>
              <a:rPr lang="en-GB" dirty="0">
                <a:latin typeface="Helvetica Neue" panose="02000503000000020004" pitchFamily="2" charset="0"/>
                <a:ea typeface="Helvetica Neue" panose="02000503000000020004" pitchFamily="2" charset="0"/>
                <a:cs typeface="Helvetica Neue" panose="02000503000000020004" pitchFamily="2" charset="0"/>
              </a:rPr>
              <a:t> and Ensembl, length, prior manual curation (LRG)</a:t>
            </a:r>
            <a:endParaRPr lang="en-GB" sz="2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0" name="Text Placeholder 4">
            <a:extLst>
              <a:ext uri="{FF2B5EF4-FFF2-40B4-BE49-F238E27FC236}">
                <a16:creationId xmlns:a16="http://schemas.microsoft.com/office/drawing/2014/main" id="{46B69947-4B3C-C944-8871-70AC1C2F430D}"/>
              </a:ext>
            </a:extLst>
          </p:cNvPr>
          <p:cNvSpPr txBox="1">
            <a:spLocks/>
          </p:cNvSpPr>
          <p:nvPr/>
        </p:nvSpPr>
        <p:spPr>
          <a:xfrm>
            <a:off x="1530577" y="20001473"/>
            <a:ext cx="13465437" cy="1087736"/>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Allele normalisation</a:t>
            </a:r>
          </a:p>
        </p:txBody>
      </p:sp>
      <p:sp>
        <p:nvSpPr>
          <p:cNvPr id="122" name="Text Placeholder 4">
            <a:extLst>
              <a:ext uri="{FF2B5EF4-FFF2-40B4-BE49-F238E27FC236}">
                <a16:creationId xmlns:a16="http://schemas.microsoft.com/office/drawing/2014/main" id="{D23B4941-ACF9-3F4C-8EF7-AEBB84EB1F1C}"/>
              </a:ext>
            </a:extLst>
          </p:cNvPr>
          <p:cNvSpPr txBox="1">
            <a:spLocks/>
          </p:cNvSpPr>
          <p:nvPr/>
        </p:nvSpPr>
        <p:spPr>
          <a:xfrm>
            <a:off x="15673182" y="23132852"/>
            <a:ext cx="13465437" cy="1075501"/>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Impact of transcript choice</a:t>
            </a:r>
          </a:p>
        </p:txBody>
      </p:sp>
      <p:sp>
        <p:nvSpPr>
          <p:cNvPr id="127" name="Text Placeholder 4">
            <a:extLst>
              <a:ext uri="{FF2B5EF4-FFF2-40B4-BE49-F238E27FC236}">
                <a16:creationId xmlns:a16="http://schemas.microsoft.com/office/drawing/2014/main" id="{83B63806-332D-FD41-86E2-DF277BFD6C36}"/>
              </a:ext>
            </a:extLst>
          </p:cNvPr>
          <p:cNvSpPr txBox="1">
            <a:spLocks/>
          </p:cNvSpPr>
          <p:nvPr/>
        </p:nvSpPr>
        <p:spPr>
          <a:xfrm>
            <a:off x="15679278" y="24370323"/>
            <a:ext cx="13135598" cy="15526749"/>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Variant molecular consequence prediction is highly dependent on the transcript set used. It is therefore crucial to use all transcripts to not miss any possible annotation!</a:t>
            </a:r>
          </a:p>
          <a:p>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Experiment: given different </a:t>
            </a:r>
            <a:r>
              <a:rPr lang="en-GB" b="1" dirty="0">
                <a:latin typeface="Helvetica Neue" panose="02000503000000020004" pitchFamily="2" charset="0"/>
                <a:ea typeface="Helvetica Neue" panose="02000503000000020004" pitchFamily="2" charset="0"/>
                <a:cs typeface="Helvetica Neue" panose="02000503000000020004" pitchFamily="2" charset="0"/>
              </a:rPr>
              <a:t>protein coding </a:t>
            </a:r>
            <a:r>
              <a:rPr lang="en-GB" dirty="0">
                <a:latin typeface="Helvetica Neue" panose="02000503000000020004" pitchFamily="2" charset="0"/>
                <a:ea typeface="Helvetica Neue" panose="02000503000000020004" pitchFamily="2" charset="0"/>
                <a:cs typeface="Helvetica Neue" panose="02000503000000020004" pitchFamily="2" charset="0"/>
              </a:rPr>
              <a:t>transcript sets, how many of the pathogenic (P) or pathogenic and likely pathogenic (PLP) </a:t>
            </a:r>
            <a:r>
              <a:rPr lang="en-GB" dirty="0" err="1">
                <a:latin typeface="Helvetica Neue" panose="02000503000000020004" pitchFamily="2" charset="0"/>
                <a:ea typeface="Helvetica Neue" panose="02000503000000020004" pitchFamily="2" charset="0"/>
                <a:cs typeface="Helvetica Neue" panose="02000503000000020004" pitchFamily="2" charset="0"/>
              </a:rPr>
              <a:t>ClinVar</a:t>
            </a:r>
            <a:r>
              <a:rPr lang="en-GB" dirty="0">
                <a:latin typeface="Helvetica Neue" panose="02000503000000020004" pitchFamily="2" charset="0"/>
                <a:ea typeface="Helvetica Neue" panose="02000503000000020004" pitchFamily="2" charset="0"/>
                <a:cs typeface="Helvetica Neue" panose="02000503000000020004" pitchFamily="2" charset="0"/>
              </a:rPr>
              <a:t> variants will be annotated as </a:t>
            </a:r>
            <a:r>
              <a:rPr lang="en-GB" b="1" dirty="0">
                <a:latin typeface="Helvetica Neue" panose="02000503000000020004" pitchFamily="2" charset="0"/>
                <a:ea typeface="Helvetica Neue" panose="02000503000000020004" pitchFamily="2" charset="0"/>
                <a:cs typeface="Helvetica Neue" panose="02000503000000020004" pitchFamily="2" charset="0"/>
              </a:rPr>
              <a:t>missense</a:t>
            </a:r>
            <a:r>
              <a:rPr lang="en-GB" dirty="0">
                <a:latin typeface="Helvetica Neue" panose="02000503000000020004" pitchFamily="2" charset="0"/>
                <a:ea typeface="Helvetica Neue" panose="02000503000000020004" pitchFamily="2" charset="0"/>
                <a:cs typeface="Helvetica Neue" panose="02000503000000020004" pitchFamily="2" charset="0"/>
              </a:rPr>
              <a:t> or </a:t>
            </a:r>
            <a:r>
              <a:rPr lang="en-GB" b="1" dirty="0">
                <a:latin typeface="Helvetica Neue" panose="02000503000000020004" pitchFamily="2" charset="0"/>
                <a:ea typeface="Helvetica Neue" panose="02000503000000020004" pitchFamily="2" charset="0"/>
                <a:cs typeface="Helvetica Neue" panose="02000503000000020004" pitchFamily="2" charset="0"/>
              </a:rPr>
              <a:t>protein truncating variants</a:t>
            </a:r>
            <a:r>
              <a:rPr lang="en-GB" dirty="0">
                <a:latin typeface="Helvetica Neue" panose="02000503000000020004" pitchFamily="2" charset="0"/>
                <a:ea typeface="Helvetica Neue" panose="02000503000000020004" pitchFamily="2" charset="0"/>
                <a:cs typeface="Helvetica Neue" panose="02000503000000020004" pitchFamily="2" charset="0"/>
              </a:rPr>
              <a:t> (PTVs)?</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The highest coverage of 95.5% is achieved when all transcripts for a gene are used compared to using only the canonical transcript 95.1% or longest transcript 93.5%. </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endParaRPr lang="en-GB" b="1"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b="1" dirty="0">
              <a:latin typeface="Helvetica Neue" panose="02000503000000020004" pitchFamily="2" charset="0"/>
              <a:ea typeface="Helvetica Neue" panose="02000503000000020004" pitchFamily="2" charset="0"/>
              <a:cs typeface="Helvetica Neue" panose="02000503000000020004" pitchFamily="2" charset="0"/>
            </a:endParaRPr>
          </a:p>
          <a:p>
            <a:pPr marL="457200" indent="-457200">
              <a:buFont typeface="Arial" panose="020B0604020202020204" pitchFamily="34" charset="0"/>
              <a:buChar char="•"/>
            </a:pPr>
            <a:endParaRPr lang="en-GB" sz="2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8" name="Text Placeholder 4">
            <a:extLst>
              <a:ext uri="{FF2B5EF4-FFF2-40B4-BE49-F238E27FC236}">
                <a16:creationId xmlns:a16="http://schemas.microsoft.com/office/drawing/2014/main" id="{577CB64B-5E4A-BD48-90EA-87C881CCD76F}"/>
              </a:ext>
            </a:extLst>
          </p:cNvPr>
          <p:cNvSpPr txBox="1">
            <a:spLocks/>
          </p:cNvSpPr>
          <p:nvPr/>
        </p:nvSpPr>
        <p:spPr>
          <a:xfrm>
            <a:off x="1552454" y="22199063"/>
            <a:ext cx="12883340" cy="4691116"/>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pPr marL="457200" indent="-457200">
              <a:buFont typeface="Arial" panose="020B0604020202020204" pitchFamily="34" charset="0"/>
              <a:buChar char="•"/>
            </a:pPr>
            <a:endParaRPr lang="en-GB" sz="2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9" name="Text Placeholder 4">
            <a:extLst>
              <a:ext uri="{FF2B5EF4-FFF2-40B4-BE49-F238E27FC236}">
                <a16:creationId xmlns:a16="http://schemas.microsoft.com/office/drawing/2014/main" id="{294309A9-FFDF-C447-B97B-8E47B4CDC609}"/>
              </a:ext>
            </a:extLst>
          </p:cNvPr>
          <p:cNvSpPr txBox="1">
            <a:spLocks/>
          </p:cNvSpPr>
          <p:nvPr/>
        </p:nvSpPr>
        <p:spPr>
          <a:xfrm>
            <a:off x="1521741" y="21197047"/>
            <a:ext cx="12883340" cy="7703955"/>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Sharing and merging data from multiple sources such as allele frequencies and phenotypic annotation relies on unambiguously defined variants and their allele’s representation. </a:t>
            </a:r>
          </a:p>
          <a:p>
            <a:endParaRPr lang="en-GB" sz="2400"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Despite its crucial role, there are different ways one can perform allele normalisation especially for insertions and deletions in repeat regions. </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For example:</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VCF: left aligned</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HGVS: 3’ aligned</a:t>
            </a:r>
          </a:p>
          <a:p>
            <a:endParaRPr lang="en-GB" dirty="0">
              <a:latin typeface="Helvetica Neue" panose="02000503000000020004" pitchFamily="2" charset="0"/>
              <a:ea typeface="Helvetica Neue" panose="02000503000000020004" pitchFamily="2" charset="0"/>
              <a:cs typeface="Helvetica Neue" panose="02000503000000020004" pitchFamily="2" charset="0"/>
            </a:endParaRPr>
          </a:p>
          <a:p>
            <a:r>
              <a:rPr lang="en-GB" dirty="0">
                <a:latin typeface="Helvetica Neue" panose="02000503000000020004" pitchFamily="2" charset="0"/>
                <a:ea typeface="Helvetica Neue" panose="02000503000000020004" pitchFamily="2" charset="0"/>
                <a:cs typeface="Helvetica Neue" panose="02000503000000020004" pitchFamily="2" charset="0"/>
              </a:rPr>
              <a:t>New in VEP: The VEP ‘–-shift_3prime’ option will right align variants relative to their associated transcripts prior to consequence calculation. </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2.5% of </a:t>
            </a:r>
            <a:r>
              <a:rPr lang="en-GB" dirty="0" err="1">
                <a:latin typeface="Helvetica Neue" panose="02000503000000020004" pitchFamily="2" charset="0"/>
                <a:ea typeface="Helvetica Neue" panose="02000503000000020004" pitchFamily="2" charset="0"/>
                <a:cs typeface="Helvetica Neue" panose="02000503000000020004" pitchFamily="2" charset="0"/>
              </a:rPr>
              <a:t>ClinVar</a:t>
            </a:r>
            <a:r>
              <a:rPr lang="en-GB" dirty="0">
                <a:latin typeface="Helvetica Neue" panose="02000503000000020004" pitchFamily="2" charset="0"/>
                <a:ea typeface="Helvetica Neue" panose="02000503000000020004" pitchFamily="2" charset="0"/>
                <a:cs typeface="Helvetica Neue" panose="02000503000000020004" pitchFamily="2" charset="0"/>
              </a:rPr>
              <a:t> alleles would be shifted</a:t>
            </a:r>
          </a:p>
          <a:p>
            <a:endParaRPr lang="en-GB"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0" name="Rounded Rectangle 129">
            <a:extLst>
              <a:ext uri="{FF2B5EF4-FFF2-40B4-BE49-F238E27FC236}">
                <a16:creationId xmlns:a16="http://schemas.microsoft.com/office/drawing/2014/main" id="{9E79EF4E-EDBD-E743-A1E6-4CC56C1C7AAE}"/>
              </a:ext>
            </a:extLst>
          </p:cNvPr>
          <p:cNvSpPr/>
          <p:nvPr/>
        </p:nvSpPr>
        <p:spPr>
          <a:xfrm>
            <a:off x="1199825" y="34564434"/>
            <a:ext cx="13517085" cy="5724874"/>
          </a:xfrm>
          <a:prstGeom prst="roundRect">
            <a:avLst>
              <a:gd name="adj" fmla="val 12729"/>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131" name="Text Placeholder 4">
            <a:extLst>
              <a:ext uri="{FF2B5EF4-FFF2-40B4-BE49-F238E27FC236}">
                <a16:creationId xmlns:a16="http://schemas.microsoft.com/office/drawing/2014/main" id="{AD4CAB28-B161-0542-8DD5-0BE40DF31B93}"/>
              </a:ext>
            </a:extLst>
          </p:cNvPr>
          <p:cNvSpPr txBox="1">
            <a:spLocks/>
          </p:cNvSpPr>
          <p:nvPr/>
        </p:nvSpPr>
        <p:spPr>
          <a:xfrm>
            <a:off x="1521741" y="35915622"/>
            <a:ext cx="12883340" cy="2356528"/>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The Ensembl VEP tool functionality can be accessed via multiple routes:</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The Ensembl REST API using the VEP endpoint </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Using the VEP web interface</a:t>
            </a:r>
          </a:p>
          <a:p>
            <a:pPr marL="457200" indent="-457200">
              <a:buFont typeface="Arial" panose="020B0604020202020204" pitchFamily="34" charset="0"/>
              <a:buChar char="•"/>
            </a:pPr>
            <a:r>
              <a:rPr lang="en-GB" dirty="0">
                <a:latin typeface="Helvetica Neue" panose="02000503000000020004" pitchFamily="2" charset="0"/>
                <a:ea typeface="Helvetica Neue" panose="02000503000000020004" pitchFamily="2" charset="0"/>
                <a:cs typeface="Helvetica Neue" panose="02000503000000020004" pitchFamily="2" charset="0"/>
              </a:rPr>
              <a:t>Using the command line tool</a:t>
            </a:r>
          </a:p>
        </p:txBody>
      </p:sp>
      <p:sp>
        <p:nvSpPr>
          <p:cNvPr id="132" name="Text Placeholder 4">
            <a:extLst>
              <a:ext uri="{FF2B5EF4-FFF2-40B4-BE49-F238E27FC236}">
                <a16:creationId xmlns:a16="http://schemas.microsoft.com/office/drawing/2014/main" id="{B5F5D089-6BC0-204A-9574-F38E7283B144}"/>
              </a:ext>
            </a:extLst>
          </p:cNvPr>
          <p:cNvSpPr txBox="1">
            <a:spLocks/>
          </p:cNvSpPr>
          <p:nvPr/>
        </p:nvSpPr>
        <p:spPr>
          <a:xfrm>
            <a:off x="1485973" y="34743824"/>
            <a:ext cx="13465437" cy="1087736"/>
          </a:xfrm>
          <a:prstGeom prst="rect">
            <a:avLst/>
          </a:prstGeom>
        </p:spPr>
        <p:txBody>
          <a:bodyPr vert="horz"/>
          <a:lstStyle>
            <a:lvl1pPr marL="0" indent="0" algn="l" defTabSz="2088170" rtl="0" eaLnBrk="1" latinLnBrk="0" hangingPunct="1">
              <a:spcBef>
                <a:spcPct val="20000"/>
              </a:spcBef>
              <a:buFont typeface="Arial"/>
              <a:buNone/>
              <a:defRPr sz="5900" b="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dirty="0">
                <a:latin typeface="Helvetica Neue" panose="02000503000000020004" pitchFamily="2" charset="0"/>
                <a:ea typeface="Helvetica Neue" panose="02000503000000020004" pitchFamily="2" charset="0"/>
                <a:cs typeface="Helvetica Neue" panose="02000503000000020004" pitchFamily="2" charset="0"/>
              </a:rPr>
              <a:t>Access points</a:t>
            </a:r>
          </a:p>
        </p:txBody>
      </p:sp>
      <p:pic>
        <p:nvPicPr>
          <p:cNvPr id="8" name="Picture 7" descr="A picture containing knife&#10;&#10;Description automatically generated">
            <a:extLst>
              <a:ext uri="{FF2B5EF4-FFF2-40B4-BE49-F238E27FC236}">
                <a16:creationId xmlns:a16="http://schemas.microsoft.com/office/drawing/2014/main" id="{83740978-6D05-ED49-90A9-E27416DB7A2D}"/>
              </a:ext>
            </a:extLst>
          </p:cNvPr>
          <p:cNvPicPr>
            <a:picLocks noChangeAspect="1"/>
          </p:cNvPicPr>
          <p:nvPr/>
        </p:nvPicPr>
        <p:blipFill>
          <a:blip r:embed="rId4"/>
          <a:stretch>
            <a:fillRect/>
          </a:stretch>
        </p:blipFill>
        <p:spPr>
          <a:xfrm>
            <a:off x="8445745" y="18108323"/>
            <a:ext cx="3849907" cy="997476"/>
          </a:xfrm>
          <a:prstGeom prst="rect">
            <a:avLst/>
          </a:prstGeom>
        </p:spPr>
      </p:pic>
      <p:pic>
        <p:nvPicPr>
          <p:cNvPr id="30" name="Picture 29">
            <a:extLst>
              <a:ext uri="{FF2B5EF4-FFF2-40B4-BE49-F238E27FC236}">
                <a16:creationId xmlns:a16="http://schemas.microsoft.com/office/drawing/2014/main" id="{E726D94D-F6B0-D449-B314-139514DC82C1}"/>
              </a:ext>
            </a:extLst>
          </p:cNvPr>
          <p:cNvPicPr>
            <a:picLocks noChangeAspect="1"/>
          </p:cNvPicPr>
          <p:nvPr/>
        </p:nvPicPr>
        <p:blipFill rotWithShape="1">
          <a:blip r:embed="rId5"/>
          <a:srcRect t="27026" b="18785"/>
          <a:stretch/>
        </p:blipFill>
        <p:spPr>
          <a:xfrm>
            <a:off x="3316629" y="38236040"/>
            <a:ext cx="2549137" cy="1381394"/>
          </a:xfrm>
          <a:prstGeom prst="rect">
            <a:avLst/>
          </a:prstGeom>
        </p:spPr>
      </p:pic>
      <p:sp>
        <p:nvSpPr>
          <p:cNvPr id="31" name="Rectangle 30">
            <a:extLst>
              <a:ext uri="{FF2B5EF4-FFF2-40B4-BE49-F238E27FC236}">
                <a16:creationId xmlns:a16="http://schemas.microsoft.com/office/drawing/2014/main" id="{ABA8CEF8-4E6A-2040-A811-A2905A448D90}"/>
              </a:ext>
            </a:extLst>
          </p:cNvPr>
          <p:cNvSpPr/>
          <p:nvPr/>
        </p:nvSpPr>
        <p:spPr>
          <a:xfrm>
            <a:off x="7596220" y="39559928"/>
            <a:ext cx="5548955" cy="569387"/>
          </a:xfrm>
          <a:prstGeom prst="rect">
            <a:avLst/>
          </a:prstGeom>
        </p:spPr>
        <p:txBody>
          <a:bodyPr wrap="none">
            <a:spAutoFit/>
          </a:bodyPr>
          <a:lstStyle/>
          <a:p>
            <a:r>
              <a:rPr lang="en-GB" sz="3100" dirty="0">
                <a:latin typeface="Helvetica Neue" panose="02000503000000020004" pitchFamily="2" charset="0"/>
                <a:ea typeface="Helvetica Neue" panose="02000503000000020004" pitchFamily="2" charset="0"/>
                <a:cs typeface="Helvetica Neue" panose="02000503000000020004" pitchFamily="2" charset="0"/>
                <a:hlinkClick r:id="rId6"/>
              </a:rPr>
              <a:t>https://www.ensembl.org/vep</a:t>
            </a:r>
            <a:r>
              <a:rPr lang="en-GB" sz="3100" dirty="0">
                <a:latin typeface="Helvetica Neue" panose="02000503000000020004" pitchFamily="2" charset="0"/>
                <a:ea typeface="Helvetica Neue" panose="02000503000000020004" pitchFamily="2" charset="0"/>
                <a:cs typeface="Helvetica Neue" panose="02000503000000020004" pitchFamily="2" charset="0"/>
              </a:rPr>
              <a:t> </a:t>
            </a:r>
            <a:endParaRPr lang="en-US" sz="31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1" name="Picture 10" descr="A close up of a sign&#10;&#10;Description automatically generated">
            <a:extLst>
              <a:ext uri="{FF2B5EF4-FFF2-40B4-BE49-F238E27FC236}">
                <a16:creationId xmlns:a16="http://schemas.microsoft.com/office/drawing/2014/main" id="{CBF925FF-C15C-5047-B953-B25E4F507FEA}"/>
              </a:ext>
            </a:extLst>
          </p:cNvPr>
          <p:cNvPicPr>
            <a:picLocks noChangeAspect="1"/>
          </p:cNvPicPr>
          <p:nvPr/>
        </p:nvPicPr>
        <p:blipFill>
          <a:blip r:embed="rId7"/>
          <a:stretch>
            <a:fillRect/>
          </a:stretch>
        </p:blipFill>
        <p:spPr>
          <a:xfrm>
            <a:off x="8656203" y="37964035"/>
            <a:ext cx="3213100" cy="1651000"/>
          </a:xfrm>
          <a:prstGeom prst="rect">
            <a:avLst/>
          </a:prstGeom>
        </p:spPr>
      </p:pic>
      <p:sp>
        <p:nvSpPr>
          <p:cNvPr id="34" name="Rectangle 33">
            <a:extLst>
              <a:ext uri="{FF2B5EF4-FFF2-40B4-BE49-F238E27FC236}">
                <a16:creationId xmlns:a16="http://schemas.microsoft.com/office/drawing/2014/main" id="{52E29899-84FF-224B-8C59-87732039AAD6}"/>
              </a:ext>
            </a:extLst>
          </p:cNvPr>
          <p:cNvSpPr/>
          <p:nvPr/>
        </p:nvSpPr>
        <p:spPr>
          <a:xfrm>
            <a:off x="2237637" y="39559928"/>
            <a:ext cx="4707122" cy="584775"/>
          </a:xfrm>
          <a:prstGeom prst="rect">
            <a:avLst/>
          </a:prstGeom>
        </p:spPr>
        <p:txBody>
          <a:bodyPr wrap="none">
            <a:spAutoFit/>
          </a:bodyPr>
          <a:lstStyle/>
          <a:p>
            <a:r>
              <a:rPr lang="en-GB" sz="3200" dirty="0">
                <a:latin typeface="Helvetica Neue" panose="02000503000000020004" pitchFamily="2" charset="0"/>
                <a:ea typeface="Helvetica Neue" panose="02000503000000020004" pitchFamily="2" charset="0"/>
                <a:cs typeface="Helvetica Neue" panose="02000503000000020004" pitchFamily="2" charset="0"/>
                <a:hlinkClick r:id="rId8"/>
              </a:rPr>
              <a:t>https://rest.ensembl.org/</a:t>
            </a:r>
            <a:endParaRPr lang="en-GB" sz="32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Rectangle 13">
            <a:extLst>
              <a:ext uri="{FF2B5EF4-FFF2-40B4-BE49-F238E27FC236}">
                <a16:creationId xmlns:a16="http://schemas.microsoft.com/office/drawing/2014/main" id="{B34115F8-B371-374C-A96C-DDFB6D55792D}"/>
              </a:ext>
            </a:extLst>
          </p:cNvPr>
          <p:cNvSpPr/>
          <p:nvPr/>
        </p:nvSpPr>
        <p:spPr>
          <a:xfrm>
            <a:off x="1822117" y="33358750"/>
            <a:ext cx="12793147" cy="569387"/>
          </a:xfrm>
          <a:prstGeom prst="rect">
            <a:avLst/>
          </a:prstGeom>
        </p:spPr>
        <p:txBody>
          <a:bodyPr wrap="square">
            <a:spAutoFit/>
          </a:bodyPr>
          <a:lstStyle/>
          <a:p>
            <a:r>
              <a:rPr lang="en-GB" sz="3100" dirty="0">
                <a:latin typeface="Helvetica Neue" panose="02000503000000020004" pitchFamily="2" charset="0"/>
                <a:ea typeface="Helvetica Neue" panose="02000503000000020004" pitchFamily="2" charset="0"/>
                <a:cs typeface="Helvetica Neue" panose="02000503000000020004" pitchFamily="2" charset="0"/>
                <a:hlinkClick r:id="rId9"/>
              </a:rPr>
              <a:t>https://www.ensembl.org/info/docs/tools/vep/script/vep_options.html</a:t>
            </a:r>
            <a:endParaRPr lang="en-GB" sz="3100" b="1"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3" name="Picture 12" descr="A screenshot of a computer&#10;&#10;Description automatically generated">
            <a:extLst>
              <a:ext uri="{FF2B5EF4-FFF2-40B4-BE49-F238E27FC236}">
                <a16:creationId xmlns:a16="http://schemas.microsoft.com/office/drawing/2014/main" id="{8AD71387-81EC-9543-A429-5023B3EED1B0}"/>
              </a:ext>
            </a:extLst>
          </p:cNvPr>
          <p:cNvPicPr>
            <a:picLocks noChangeAspect="1"/>
          </p:cNvPicPr>
          <p:nvPr/>
        </p:nvPicPr>
        <p:blipFill>
          <a:blip r:embed="rId10"/>
          <a:stretch>
            <a:fillRect/>
          </a:stretch>
        </p:blipFill>
        <p:spPr>
          <a:xfrm>
            <a:off x="2553234" y="28683847"/>
            <a:ext cx="10740840" cy="4516981"/>
          </a:xfrm>
          <a:prstGeom prst="rect">
            <a:avLst/>
          </a:prstGeom>
        </p:spPr>
      </p:pic>
      <p:sp>
        <p:nvSpPr>
          <p:cNvPr id="81" name="Rounded Rectangle 80">
            <a:extLst>
              <a:ext uri="{FF2B5EF4-FFF2-40B4-BE49-F238E27FC236}">
                <a16:creationId xmlns:a16="http://schemas.microsoft.com/office/drawing/2014/main" id="{C9D88189-3DE2-654C-991E-DE70689F7183}"/>
              </a:ext>
            </a:extLst>
          </p:cNvPr>
          <p:cNvSpPr/>
          <p:nvPr/>
        </p:nvSpPr>
        <p:spPr>
          <a:xfrm>
            <a:off x="1199825" y="19785353"/>
            <a:ext cx="13535992" cy="14330322"/>
          </a:xfrm>
          <a:prstGeom prst="roundRect">
            <a:avLst>
              <a:gd name="adj" fmla="val 5188"/>
            </a:avLst>
          </a:prstGeom>
          <a:noFill/>
          <a:ln w="88900">
            <a:solidFill>
              <a:srgbClr val="005B5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Consolas" panose="020B0609020204030204" pitchFamily="49" charset="0"/>
              <a:cs typeface="Consolas" panose="020B0609020204030204" pitchFamily="49" charset="0"/>
            </a:endParaRPr>
          </a:p>
        </p:txBody>
      </p:sp>
      <p:sp>
        <p:nvSpPr>
          <p:cNvPr id="40" name="Explosion 2 39">
            <a:extLst>
              <a:ext uri="{FF2B5EF4-FFF2-40B4-BE49-F238E27FC236}">
                <a16:creationId xmlns:a16="http://schemas.microsoft.com/office/drawing/2014/main" id="{03766423-33C2-5647-9D3E-4BA6A5E9B9ED}"/>
              </a:ext>
            </a:extLst>
          </p:cNvPr>
          <p:cNvSpPr/>
          <p:nvPr/>
        </p:nvSpPr>
        <p:spPr>
          <a:xfrm>
            <a:off x="10054787" y="24355969"/>
            <a:ext cx="4481729" cy="2567357"/>
          </a:xfrm>
          <a:prstGeom prst="irregularSeal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dirty="0">
                <a:latin typeface="Helvetica Neue" panose="02000503000000020004" pitchFamily="2" charset="0"/>
                <a:ea typeface="Helvetica Neue" panose="02000503000000020004" pitchFamily="2" charset="0"/>
                <a:cs typeface="Helvetica Neue" panose="02000503000000020004" pitchFamily="2" charset="0"/>
              </a:rPr>
              <a:t>VEP shift_3prime</a:t>
            </a:r>
          </a:p>
        </p:txBody>
      </p:sp>
      <p:pic>
        <p:nvPicPr>
          <p:cNvPr id="17" name="Picture 16" descr="A screenshot of a cell phone&#10;&#10;Description automatically generated">
            <a:extLst>
              <a:ext uri="{FF2B5EF4-FFF2-40B4-BE49-F238E27FC236}">
                <a16:creationId xmlns:a16="http://schemas.microsoft.com/office/drawing/2014/main" id="{7269CE1C-1DAC-0C49-B55F-FF07EE68AEFC}"/>
              </a:ext>
            </a:extLst>
          </p:cNvPr>
          <p:cNvPicPr>
            <a:picLocks noChangeAspect="1"/>
          </p:cNvPicPr>
          <p:nvPr/>
        </p:nvPicPr>
        <p:blipFill>
          <a:blip r:embed="rId11"/>
          <a:stretch>
            <a:fillRect/>
          </a:stretch>
        </p:blipFill>
        <p:spPr>
          <a:xfrm>
            <a:off x="15966106" y="13107884"/>
            <a:ext cx="12346427" cy="6136174"/>
          </a:xfrm>
          <a:prstGeom prst="rect">
            <a:avLst/>
          </a:prstGeom>
        </p:spPr>
      </p:pic>
      <p:sp>
        <p:nvSpPr>
          <p:cNvPr id="41" name="Explosion 2 40">
            <a:extLst>
              <a:ext uri="{FF2B5EF4-FFF2-40B4-BE49-F238E27FC236}">
                <a16:creationId xmlns:a16="http://schemas.microsoft.com/office/drawing/2014/main" id="{224C53C5-3AAD-044E-AAB1-DAF0C13AAF1D}"/>
              </a:ext>
            </a:extLst>
          </p:cNvPr>
          <p:cNvSpPr/>
          <p:nvPr/>
        </p:nvSpPr>
        <p:spPr>
          <a:xfrm>
            <a:off x="25505323" y="12181057"/>
            <a:ext cx="4228089" cy="2357988"/>
          </a:xfrm>
          <a:prstGeom prst="irregularSeal2">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dirty="0">
                <a:latin typeface="Helvetica Neue" panose="02000503000000020004" pitchFamily="2" charset="0"/>
                <a:ea typeface="Helvetica Neue" panose="02000503000000020004" pitchFamily="2" charset="0"/>
                <a:cs typeface="Helvetica Neue" panose="02000503000000020004" pitchFamily="2" charset="0"/>
              </a:rPr>
              <a:t>VEP reports MANE</a:t>
            </a:r>
          </a:p>
        </p:txBody>
      </p:sp>
      <p:sp>
        <p:nvSpPr>
          <p:cNvPr id="52" name="Text Placeholder 4">
            <a:extLst>
              <a:ext uri="{FF2B5EF4-FFF2-40B4-BE49-F238E27FC236}">
                <a16:creationId xmlns:a16="http://schemas.microsoft.com/office/drawing/2014/main" id="{87A972D1-3F6D-274F-B2B1-DAA29D09F07D}"/>
              </a:ext>
            </a:extLst>
          </p:cNvPr>
          <p:cNvSpPr txBox="1">
            <a:spLocks/>
          </p:cNvSpPr>
          <p:nvPr/>
        </p:nvSpPr>
        <p:spPr>
          <a:xfrm>
            <a:off x="23504201" y="28522495"/>
            <a:ext cx="4856660" cy="3642600"/>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sz="2800" dirty="0">
                <a:latin typeface="Helvetica Neue" panose="02000503000000020004" pitchFamily="2" charset="0"/>
                <a:ea typeface="Helvetica Neue" panose="02000503000000020004" pitchFamily="2" charset="0"/>
                <a:cs typeface="Helvetica Neue" panose="02000503000000020004" pitchFamily="2" charset="0"/>
              </a:rPr>
              <a:t>Left: percent of pathogenic and likely pathogenic variants annotated as missense or PTVs based on different transcript sets.</a:t>
            </a:r>
          </a:p>
          <a:p>
            <a:r>
              <a:rPr lang="en-GB" sz="2800" dirty="0">
                <a:latin typeface="Helvetica Neue" panose="02000503000000020004" pitchFamily="2" charset="0"/>
                <a:ea typeface="Helvetica Neue" panose="02000503000000020004" pitchFamily="2" charset="0"/>
                <a:cs typeface="Helvetica Neue" panose="02000503000000020004" pitchFamily="2" charset="0"/>
              </a:rPr>
              <a:t>Data: </a:t>
            </a:r>
            <a:r>
              <a:rPr lang="en-GB" sz="2800" dirty="0" err="1">
                <a:latin typeface="Helvetica Neue" panose="02000503000000020004" pitchFamily="2" charset="0"/>
                <a:ea typeface="Helvetica Neue" panose="02000503000000020004" pitchFamily="2" charset="0"/>
                <a:cs typeface="Helvetica Neue" panose="02000503000000020004" pitchFamily="2" charset="0"/>
              </a:rPr>
              <a:t>ClinVar</a:t>
            </a:r>
            <a:r>
              <a:rPr lang="en-GB" sz="2800" dirty="0">
                <a:latin typeface="Helvetica Neue" panose="02000503000000020004" pitchFamily="2" charset="0"/>
                <a:ea typeface="Helvetica Neue" panose="02000503000000020004" pitchFamily="2" charset="0"/>
                <a:cs typeface="Helvetica Neue" panose="02000503000000020004" pitchFamily="2" charset="0"/>
              </a:rPr>
              <a:t> VCF release 24.08.2020, transcript sets  Ensembl release 101</a:t>
            </a:r>
          </a:p>
        </p:txBody>
      </p:sp>
      <p:sp>
        <p:nvSpPr>
          <p:cNvPr id="55" name="Text Placeholder 4">
            <a:extLst>
              <a:ext uri="{FF2B5EF4-FFF2-40B4-BE49-F238E27FC236}">
                <a16:creationId xmlns:a16="http://schemas.microsoft.com/office/drawing/2014/main" id="{AA49A6D1-8093-0246-8F54-BB77791EDD2B}"/>
              </a:ext>
            </a:extLst>
          </p:cNvPr>
          <p:cNvSpPr txBox="1">
            <a:spLocks/>
          </p:cNvSpPr>
          <p:nvPr/>
        </p:nvSpPr>
        <p:spPr>
          <a:xfrm>
            <a:off x="15864763" y="38882097"/>
            <a:ext cx="13323872" cy="1389408"/>
          </a:xfrm>
          <a:prstGeom prst="rect">
            <a:avLst/>
          </a:prstGeom>
        </p:spPr>
        <p:txBody>
          <a:bodyPr vert="horz"/>
          <a:lstStyle>
            <a:lvl1pPr marL="0" indent="0" algn="l" defTabSz="2088170" rtl="0" eaLnBrk="1" latinLnBrk="0" hangingPunct="1">
              <a:spcBef>
                <a:spcPct val="20000"/>
              </a:spcBef>
              <a:buFont typeface="Arial"/>
              <a:buNone/>
              <a:defRPr sz="3100" kern="1200" baseline="0">
                <a:solidFill>
                  <a:schemeClr val="tx1"/>
                </a:solidFill>
                <a:latin typeface="Arial"/>
                <a:ea typeface="+mn-ea"/>
                <a:cs typeface="Arial"/>
              </a:defRPr>
            </a:lvl1pPr>
            <a:lvl2pPr marL="2088170" indent="0" algn="l" defTabSz="2088170" rtl="0" eaLnBrk="1" latinLnBrk="0" hangingPunct="1">
              <a:spcBef>
                <a:spcPct val="20000"/>
              </a:spcBef>
              <a:buFont typeface="Arial"/>
              <a:buNone/>
              <a:defRPr sz="1600" kern="1200">
                <a:solidFill>
                  <a:schemeClr val="tx1"/>
                </a:solidFill>
                <a:latin typeface="Arial"/>
                <a:ea typeface="+mn-ea"/>
                <a:cs typeface="Arial"/>
              </a:defRPr>
            </a:lvl2pPr>
            <a:lvl3pPr marL="4176339" indent="0" algn="l" defTabSz="2088170" rtl="0" eaLnBrk="1" latinLnBrk="0" hangingPunct="1">
              <a:spcBef>
                <a:spcPct val="20000"/>
              </a:spcBef>
              <a:buFont typeface="Arial"/>
              <a:buNone/>
              <a:defRPr sz="1600" kern="1200">
                <a:solidFill>
                  <a:schemeClr val="tx1"/>
                </a:solidFill>
                <a:latin typeface="Arial"/>
                <a:ea typeface="+mn-ea"/>
                <a:cs typeface="Arial"/>
              </a:defRPr>
            </a:lvl3pPr>
            <a:lvl4pPr marL="6264508" indent="0" algn="l" defTabSz="2088170" rtl="0" eaLnBrk="1" latinLnBrk="0" hangingPunct="1">
              <a:spcBef>
                <a:spcPct val="20000"/>
              </a:spcBef>
              <a:buFont typeface="Arial"/>
              <a:buNone/>
              <a:defRPr sz="1600" kern="1200">
                <a:solidFill>
                  <a:schemeClr val="tx1"/>
                </a:solidFill>
                <a:latin typeface="Arial"/>
                <a:ea typeface="+mn-ea"/>
                <a:cs typeface="Arial"/>
              </a:defRPr>
            </a:lvl4pPr>
            <a:lvl5pPr marL="8352678" indent="0" algn="l" defTabSz="2088170" rtl="0" eaLnBrk="1" latinLnBrk="0" hangingPunct="1">
              <a:spcBef>
                <a:spcPct val="20000"/>
              </a:spcBef>
              <a:buFont typeface="Arial"/>
              <a:buNone/>
              <a:defRPr sz="1600" kern="1200">
                <a:solidFill>
                  <a:schemeClr val="tx1"/>
                </a:solidFill>
                <a:latin typeface="Arial"/>
                <a:ea typeface="+mn-ea"/>
                <a:cs typeface="Arial"/>
              </a:defRPr>
            </a:lvl5pPr>
            <a:lvl6pPr marL="11484933" indent="-1044085" algn="l" defTabSz="2088170" rtl="0" eaLnBrk="1" latinLnBrk="0" hangingPunct="1">
              <a:spcBef>
                <a:spcPct val="20000"/>
              </a:spcBef>
              <a:buFont typeface="Arial"/>
              <a:buChar char="•"/>
              <a:defRPr sz="9100" kern="1200">
                <a:solidFill>
                  <a:schemeClr val="tx1"/>
                </a:solidFill>
                <a:latin typeface="+mn-lt"/>
                <a:ea typeface="+mn-ea"/>
                <a:cs typeface="+mn-cs"/>
              </a:defRPr>
            </a:lvl6pPr>
            <a:lvl7pPr marL="13573102" indent="-1044085" algn="l" defTabSz="2088170" rtl="0" eaLnBrk="1" latinLnBrk="0" hangingPunct="1">
              <a:spcBef>
                <a:spcPct val="20000"/>
              </a:spcBef>
              <a:buFont typeface="Arial"/>
              <a:buChar char="•"/>
              <a:defRPr sz="9100" kern="1200">
                <a:solidFill>
                  <a:schemeClr val="tx1"/>
                </a:solidFill>
                <a:latin typeface="+mn-lt"/>
                <a:ea typeface="+mn-ea"/>
                <a:cs typeface="+mn-cs"/>
              </a:defRPr>
            </a:lvl7pPr>
            <a:lvl8pPr marL="15661272" indent="-1044085" algn="l" defTabSz="2088170" rtl="0" eaLnBrk="1" latinLnBrk="0" hangingPunct="1">
              <a:spcBef>
                <a:spcPct val="20000"/>
              </a:spcBef>
              <a:buFont typeface="Arial"/>
              <a:buChar char="•"/>
              <a:defRPr sz="9100" kern="1200">
                <a:solidFill>
                  <a:schemeClr val="tx1"/>
                </a:solidFill>
                <a:latin typeface="+mn-lt"/>
                <a:ea typeface="+mn-ea"/>
                <a:cs typeface="+mn-cs"/>
              </a:defRPr>
            </a:lvl8pPr>
            <a:lvl9pPr marL="17749441" indent="-1044085" algn="l" defTabSz="2088170" rtl="0" eaLnBrk="1" latinLnBrk="0" hangingPunct="1">
              <a:spcBef>
                <a:spcPct val="20000"/>
              </a:spcBef>
              <a:buFont typeface="Arial"/>
              <a:buChar char="•"/>
              <a:defRPr sz="9100" kern="1200">
                <a:solidFill>
                  <a:schemeClr val="tx1"/>
                </a:solidFill>
                <a:latin typeface="+mn-lt"/>
                <a:ea typeface="+mn-ea"/>
                <a:cs typeface="+mn-cs"/>
              </a:defRPr>
            </a:lvl9pPr>
          </a:lstStyle>
          <a:p>
            <a:r>
              <a:rPr lang="en-GB" sz="2600" dirty="0">
                <a:latin typeface="Helvetica Neue" panose="02000503000000020004" pitchFamily="2" charset="0"/>
                <a:ea typeface="Helvetica Neue" panose="02000503000000020004" pitchFamily="2" charset="0"/>
                <a:cs typeface="Helvetica Neue" panose="02000503000000020004" pitchFamily="2" charset="0"/>
              </a:rPr>
              <a:t>Genomic coverage of different protein coding transcript subsets in respect of the genomic regions annotated as within protein coding transcripts in Ensembl release 101 (left) and in relation to the golden path for GRCh38.p13 (right).</a:t>
            </a:r>
          </a:p>
        </p:txBody>
      </p:sp>
      <p:pic>
        <p:nvPicPr>
          <p:cNvPr id="22" name="Picture 21">
            <a:extLst>
              <a:ext uri="{FF2B5EF4-FFF2-40B4-BE49-F238E27FC236}">
                <a16:creationId xmlns:a16="http://schemas.microsoft.com/office/drawing/2014/main" id="{F1A5EF1C-E4D8-6042-9BCC-38967C50A16B}"/>
              </a:ext>
            </a:extLst>
          </p:cNvPr>
          <p:cNvPicPr>
            <a:picLocks noChangeAspect="1"/>
          </p:cNvPicPr>
          <p:nvPr/>
        </p:nvPicPr>
        <p:blipFill>
          <a:blip r:embed="rId12"/>
          <a:stretch>
            <a:fillRect/>
          </a:stretch>
        </p:blipFill>
        <p:spPr>
          <a:xfrm>
            <a:off x="15880082" y="28577913"/>
            <a:ext cx="7339684" cy="4662858"/>
          </a:xfrm>
          <a:prstGeom prst="rect">
            <a:avLst/>
          </a:prstGeom>
        </p:spPr>
      </p:pic>
      <p:pic>
        <p:nvPicPr>
          <p:cNvPr id="7" name="Picture 6">
            <a:extLst>
              <a:ext uri="{FF2B5EF4-FFF2-40B4-BE49-F238E27FC236}">
                <a16:creationId xmlns:a16="http://schemas.microsoft.com/office/drawing/2014/main" id="{2377B0BE-E84F-FF41-A0C5-5CBFA9925EC3}"/>
              </a:ext>
            </a:extLst>
          </p:cNvPr>
          <p:cNvPicPr>
            <a:picLocks noChangeAspect="1"/>
          </p:cNvPicPr>
          <p:nvPr/>
        </p:nvPicPr>
        <p:blipFill>
          <a:blip r:embed="rId13"/>
          <a:stretch>
            <a:fillRect/>
          </a:stretch>
        </p:blipFill>
        <p:spPr>
          <a:xfrm>
            <a:off x="16220063" y="34936191"/>
            <a:ext cx="5631309" cy="3739332"/>
          </a:xfrm>
          <a:prstGeom prst="rect">
            <a:avLst/>
          </a:prstGeom>
        </p:spPr>
      </p:pic>
      <p:pic>
        <p:nvPicPr>
          <p:cNvPr id="12" name="Picture 11">
            <a:extLst>
              <a:ext uri="{FF2B5EF4-FFF2-40B4-BE49-F238E27FC236}">
                <a16:creationId xmlns:a16="http://schemas.microsoft.com/office/drawing/2014/main" id="{18B9144F-BF53-B34A-B779-4CC824F2F08C}"/>
              </a:ext>
            </a:extLst>
          </p:cNvPr>
          <p:cNvPicPr>
            <a:picLocks noChangeAspect="1"/>
          </p:cNvPicPr>
          <p:nvPr/>
        </p:nvPicPr>
        <p:blipFill>
          <a:blip r:embed="rId14"/>
          <a:stretch>
            <a:fillRect/>
          </a:stretch>
        </p:blipFill>
        <p:spPr>
          <a:xfrm>
            <a:off x="22405900" y="34936191"/>
            <a:ext cx="5687547" cy="3901302"/>
          </a:xfrm>
          <a:prstGeom prst="rect">
            <a:avLst/>
          </a:prstGeom>
        </p:spPr>
      </p:pic>
    </p:spTree>
    <p:extLst>
      <p:ext uri="{BB962C8B-B14F-4D97-AF65-F5344CB8AC3E}">
        <p14:creationId xmlns:p14="http://schemas.microsoft.com/office/powerpoint/2010/main" val="15059283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11402</TotalTime>
  <Words>878</Words>
  <Application>Microsoft Macintosh PowerPoint</Application>
  <PresentationFormat>Custom</PresentationFormat>
  <Paragraphs>88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Consolas</vt:lpstr>
      <vt:lpstr>Helvetica Neue</vt:lpstr>
      <vt:lpstr>Office Theme</vt:lpstr>
      <vt:lpstr>Ensembl Variant Effect Predictor – flexible and consistent molecular consequence prediction  </vt:lpstr>
    </vt:vector>
  </TitlesOfParts>
  <Manager/>
  <Company>EMBL-EBI</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EMBL-EBI slide template</dc:title>
  <dc:subject/>
  <dc:creator>Spencer Phillips</dc:creator>
  <cp:keywords/>
  <dc:description/>
  <cp:lastModifiedBy>Irina Armean</cp:lastModifiedBy>
  <cp:revision>385</cp:revision>
  <cp:lastPrinted>2019-06-10T12:59:31Z</cp:lastPrinted>
  <dcterms:created xsi:type="dcterms:W3CDTF">2012-11-28T10:45:47Z</dcterms:created>
  <dcterms:modified xsi:type="dcterms:W3CDTF">2020-09-04T16:19:42Z</dcterms:modified>
  <cp:category/>
</cp:coreProperties>
</file>

<file path=docProps/thumbnail.jpeg>
</file>